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  <p:sldMasterId id="2147484032" r:id="rId2"/>
    <p:sldMasterId id="2147484048" r:id="rId3"/>
  </p:sldMasterIdLst>
  <p:notesMasterIdLst>
    <p:notesMasterId r:id="rId45"/>
  </p:notesMasterIdLst>
  <p:handoutMasterIdLst>
    <p:handoutMasterId r:id="rId46"/>
  </p:handoutMasterIdLst>
  <p:sldIdLst>
    <p:sldId id="256" r:id="rId4"/>
    <p:sldId id="443" r:id="rId5"/>
    <p:sldId id="499" r:id="rId6"/>
    <p:sldId id="257" r:id="rId7"/>
    <p:sldId id="260" r:id="rId8"/>
    <p:sldId id="303" r:id="rId9"/>
    <p:sldId id="325" r:id="rId10"/>
    <p:sldId id="299" r:id="rId11"/>
    <p:sldId id="300" r:id="rId12"/>
    <p:sldId id="261" r:id="rId13"/>
    <p:sldId id="308" r:id="rId14"/>
    <p:sldId id="298" r:id="rId15"/>
    <p:sldId id="315" r:id="rId16"/>
    <p:sldId id="262" r:id="rId17"/>
    <p:sldId id="290" r:id="rId18"/>
    <p:sldId id="306" r:id="rId19"/>
    <p:sldId id="287" r:id="rId20"/>
    <p:sldId id="305" r:id="rId21"/>
    <p:sldId id="316" r:id="rId22"/>
    <p:sldId id="291" r:id="rId23"/>
    <p:sldId id="292" r:id="rId24"/>
    <p:sldId id="318" r:id="rId25"/>
    <p:sldId id="326" r:id="rId26"/>
    <p:sldId id="320" r:id="rId27"/>
    <p:sldId id="289" r:id="rId28"/>
    <p:sldId id="269" r:id="rId29"/>
    <p:sldId id="322" r:id="rId30"/>
    <p:sldId id="323" r:id="rId31"/>
    <p:sldId id="313" r:id="rId32"/>
    <p:sldId id="309" r:id="rId33"/>
    <p:sldId id="328" r:id="rId34"/>
    <p:sldId id="273" r:id="rId35"/>
    <p:sldId id="329" r:id="rId36"/>
    <p:sldId id="330" r:id="rId37"/>
    <p:sldId id="331" r:id="rId38"/>
    <p:sldId id="284" r:id="rId39"/>
    <p:sldId id="324" r:id="rId40"/>
    <p:sldId id="297" r:id="rId41"/>
    <p:sldId id="496" r:id="rId42"/>
    <p:sldId id="497" r:id="rId43"/>
    <p:sldId id="498" r:id="rId44"/>
  </p:sldIdLst>
  <p:sldSz cx="9144000" cy="6858000" type="screen4x3"/>
  <p:notesSz cx="6888163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6" userDrawn="1">
          <p15:clr>
            <a:srgbClr val="A4A3A4"/>
          </p15:clr>
        </p15:guide>
        <p15:guide id="2" pos="1994" userDrawn="1">
          <p15:clr>
            <a:srgbClr val="A4A3A4"/>
          </p15:clr>
        </p15:guide>
        <p15:guide id="3" pos="217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B11F"/>
    <a:srgbClr val="003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49" autoAdjust="0"/>
    <p:restoredTop sz="92742" autoAdjust="0"/>
  </p:normalViewPr>
  <p:slideViewPr>
    <p:cSldViewPr>
      <p:cViewPr varScale="1">
        <p:scale>
          <a:sx n="114" d="100"/>
          <a:sy n="114" d="100"/>
        </p:scale>
        <p:origin x="182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241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67"/>
    </p:cViewPr>
  </p:sorterViewPr>
  <p:notesViewPr>
    <p:cSldViewPr>
      <p:cViewPr>
        <p:scale>
          <a:sx n="59" d="100"/>
          <a:sy n="59" d="100"/>
        </p:scale>
        <p:origin x="2488" y="60"/>
      </p:cViewPr>
      <p:guideLst>
        <p:guide orient="horz" pos="3156"/>
        <p:guide pos="1994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4870" cy="500936"/>
          </a:xfrm>
          <a:prstGeom prst="rect">
            <a:avLst/>
          </a:prstGeom>
        </p:spPr>
        <p:txBody>
          <a:bodyPr vert="horz" lIns="95774" tIns="47887" rIns="95774" bIns="47887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700" y="1"/>
            <a:ext cx="2984870" cy="500936"/>
          </a:xfrm>
          <a:prstGeom prst="rect">
            <a:avLst/>
          </a:prstGeom>
        </p:spPr>
        <p:txBody>
          <a:bodyPr vert="horz" lIns="95774" tIns="47887" rIns="95774" bIns="47887" rtlCol="0"/>
          <a:lstStyle>
            <a:lvl1pPr algn="r">
              <a:defRPr sz="1300"/>
            </a:lvl1pPr>
          </a:lstStyle>
          <a:p>
            <a:fld id="{B13B42F2-6260-42CC-BCAC-0E882D6B4496}" type="datetimeFigureOut">
              <a:rPr lang="en-GB" smtClean="0"/>
              <a:t>08/03/2021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516038"/>
            <a:ext cx="2984870" cy="500936"/>
          </a:xfrm>
          <a:prstGeom prst="rect">
            <a:avLst/>
          </a:prstGeom>
        </p:spPr>
        <p:txBody>
          <a:bodyPr vert="horz" lIns="95774" tIns="47887" rIns="95774" bIns="47887" rtlCol="0" anchor="b"/>
          <a:lstStyle>
            <a:lvl1pPr algn="l">
              <a:defRPr sz="1300"/>
            </a:lvl1pPr>
          </a:lstStyle>
          <a:p>
            <a:r>
              <a:rPr lang="en-GB" dirty="0"/>
              <a:t>Sue Jiggens, Chair WGA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700" y="9516038"/>
            <a:ext cx="2984870" cy="500936"/>
          </a:xfrm>
          <a:prstGeom prst="rect">
            <a:avLst/>
          </a:prstGeom>
        </p:spPr>
        <p:txBody>
          <a:bodyPr vert="horz" lIns="95774" tIns="47887" rIns="95774" bIns="47887" rtlCol="0" anchor="b"/>
          <a:lstStyle>
            <a:lvl1pPr algn="r">
              <a:defRPr sz="1300"/>
            </a:lvl1pPr>
          </a:lstStyle>
          <a:p>
            <a:fld id="{9379AC29-C315-477D-898C-A58A4650E50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415858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4870" cy="500936"/>
          </a:xfrm>
          <a:prstGeom prst="rect">
            <a:avLst/>
          </a:prstGeom>
        </p:spPr>
        <p:txBody>
          <a:bodyPr vert="horz" lIns="95774" tIns="47887" rIns="95774" bIns="47887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700" y="1"/>
            <a:ext cx="2984870" cy="500936"/>
          </a:xfrm>
          <a:prstGeom prst="rect">
            <a:avLst/>
          </a:prstGeom>
        </p:spPr>
        <p:txBody>
          <a:bodyPr vert="horz" lIns="95774" tIns="47887" rIns="95774" bIns="47887" rtlCol="0"/>
          <a:lstStyle>
            <a:lvl1pPr algn="r">
              <a:defRPr sz="1300"/>
            </a:lvl1pPr>
          </a:lstStyle>
          <a:p>
            <a:fld id="{6315C251-5C1C-43D9-A186-9D857EC20448}" type="datetimeFigureOut">
              <a:rPr lang="en-GB" smtClean="0"/>
              <a:t>08/03/2021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74" tIns="47887" rIns="95774" bIns="47887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vert="horz" lIns="95774" tIns="47887" rIns="95774" bIns="4788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516038"/>
            <a:ext cx="2984870" cy="500936"/>
          </a:xfrm>
          <a:prstGeom prst="rect">
            <a:avLst/>
          </a:prstGeom>
        </p:spPr>
        <p:txBody>
          <a:bodyPr vert="horz" lIns="95774" tIns="47887" rIns="95774" bIns="47887" rtlCol="0" anchor="b"/>
          <a:lstStyle>
            <a:lvl1pPr algn="l">
              <a:defRPr sz="1300"/>
            </a:lvl1pPr>
          </a:lstStyle>
          <a:p>
            <a:r>
              <a:rPr lang="en-GB" dirty="0"/>
              <a:t>Sue Jiggens, Chair WGA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700" y="9516038"/>
            <a:ext cx="2984870" cy="500936"/>
          </a:xfrm>
          <a:prstGeom prst="rect">
            <a:avLst/>
          </a:prstGeom>
        </p:spPr>
        <p:txBody>
          <a:bodyPr vert="horz" lIns="95774" tIns="47887" rIns="95774" bIns="47887" rtlCol="0" anchor="b"/>
          <a:lstStyle>
            <a:lvl1pPr algn="r">
              <a:defRPr sz="1300"/>
            </a:lvl1pPr>
          </a:lstStyle>
          <a:p>
            <a:fld id="{2571FC98-A5F7-4B93-A0DD-C4730BEE47C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26750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1FC98-A5F7-4B93-A0DD-C4730BEE47CA}" type="slidenum">
              <a:rPr lang="en-GB" smtClean="0"/>
              <a:t>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Sue Jiggens, Chair WGA</a:t>
            </a:r>
          </a:p>
        </p:txBody>
      </p:sp>
    </p:spTree>
    <p:extLst>
      <p:ext uri="{BB962C8B-B14F-4D97-AF65-F5344CB8AC3E}">
        <p14:creationId xmlns:p14="http://schemas.microsoft.com/office/powerpoint/2010/main" val="4195323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Sue Jiggens, Chair WGA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71FC98-A5F7-4B93-A0DD-C4730BEE47CA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1670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B7CF799C-E3C4-4AD0-8FD3-4E52DC3494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817D3775-328D-4411-82A5-63398DBADD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5D4FEDA8-B2B6-4EF1-A61F-BF7616EB2D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F433BF-DCB3-4637-B6CB-5962ED1AA1CD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BA94E01-09E5-4FD2-992B-1D7B95EF5C62}" type="datetimeFigureOut">
              <a:rPr lang="en-GB" smtClean="0"/>
              <a:t>08/03/2021</a:t>
            </a:fld>
            <a:endParaRPr lang="en-GB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90E343E-4545-4D03-B12F-F0EB057904DD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94E01-09E5-4FD2-992B-1D7B95EF5C62}" type="datetimeFigureOut">
              <a:rPr lang="en-GB" smtClean="0"/>
              <a:t>08/03/2021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E343E-4545-4D03-B12F-F0EB057904DD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94E01-09E5-4FD2-992B-1D7B95EF5C62}" type="datetimeFigureOut">
              <a:rPr lang="en-GB" smtClean="0"/>
              <a:t>08/03/2021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E343E-4545-4D03-B12F-F0EB057904DD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ChangeArrowheads="1"/>
          </p:cNvSpPr>
          <p:nvPr userDrawn="1"/>
        </p:nvSpPr>
        <p:spPr bwMode="auto">
          <a:xfrm>
            <a:off x="685800" y="2606675"/>
            <a:ext cx="7772400" cy="118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2400" dirty="0">
              <a:solidFill>
                <a:schemeClr val="tx2"/>
              </a:solidFill>
            </a:endParaRPr>
          </a:p>
        </p:txBody>
      </p:sp>
      <p:sp>
        <p:nvSpPr>
          <p:cNvPr id="3" name="Rectangle 13"/>
          <p:cNvSpPr>
            <a:spLocks noChangeArrowheads="1"/>
          </p:cNvSpPr>
          <p:nvPr userDrawn="1"/>
        </p:nvSpPr>
        <p:spPr bwMode="auto">
          <a:xfrm>
            <a:off x="1371600" y="3789363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endParaRPr lang="en-US" altLang="en-US" sz="1575" dirty="0"/>
          </a:p>
        </p:txBody>
      </p:sp>
      <p:pic>
        <p:nvPicPr>
          <p:cNvPr id="4" name="Picture 14" descr="header rgb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914400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588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802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9433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115" y="2276475"/>
            <a:ext cx="3965575" cy="36004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7088" y="2276475"/>
            <a:ext cx="3967162" cy="36004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15215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5435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2032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92867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7353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94E01-09E5-4FD2-992B-1D7B95EF5C62}" type="datetimeFigureOut">
              <a:rPr lang="en-GB" smtClean="0"/>
              <a:t>08/03/2021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E343E-4545-4D03-B12F-F0EB057904D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23233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1928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3364" y="1206501"/>
            <a:ext cx="2020887" cy="46704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115" y="1206501"/>
            <a:ext cx="5911850" cy="46704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791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5" y="1206500"/>
            <a:ext cx="8085137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19115" y="2276475"/>
            <a:ext cx="8085137" cy="3600450"/>
          </a:xfrm>
        </p:spPr>
        <p:txBody>
          <a:bodyPr/>
          <a:lstStyle/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331708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5" y="1206500"/>
            <a:ext cx="8085137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19115" y="2276475"/>
            <a:ext cx="3965575" cy="3600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7088" y="2276479"/>
            <a:ext cx="3967162" cy="1724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37088" y="4152904"/>
            <a:ext cx="3967162" cy="1724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580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10400" y="152400"/>
            <a:ext cx="1981200" cy="6556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53988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/>
          <a:lstStyle>
            <a:lvl1pPr marL="0" indent="0" algn="l">
              <a:buNone/>
              <a:defRPr sz="1425">
                <a:solidFill>
                  <a:srgbClr val="FFFFFF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3150" spc="113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>
          <a:xfrm>
            <a:off x="371475" y="6356350"/>
            <a:ext cx="2133600" cy="274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7ECED"/>
                </a:solidFill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234363" y="6354767"/>
            <a:ext cx="582612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ED759E93-B924-4444-888D-4DB45320DFC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3048000" y="6356350"/>
            <a:ext cx="3352800" cy="274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7ECED"/>
                </a:solidFill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44221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rmal Slide - 2 lin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/>
          <p:cNvSpPr>
            <a:spLocks noGrp="1"/>
          </p:cNvSpPr>
          <p:nvPr>
            <p:ph type="body" sz="quarter" idx="13"/>
          </p:nvPr>
        </p:nvSpPr>
        <p:spPr>
          <a:xfrm>
            <a:off x="323530" y="332656"/>
            <a:ext cx="8496944" cy="1224136"/>
          </a:xfrm>
          <a:prstGeom prst="rect">
            <a:avLst/>
          </a:prstGeom>
        </p:spPr>
        <p:txBody>
          <a:bodyPr anchor="b"/>
          <a:lstStyle>
            <a:lvl1pPr marL="0" marR="0" indent="0" algn="l" defTabSz="685800" rtl="0" eaLnBrk="0" fontAlgn="base" latinLnBrk="0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GB" sz="33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6" name="Text Placeholder 29"/>
          <p:cNvSpPr>
            <a:spLocks noGrp="1"/>
          </p:cNvSpPr>
          <p:nvPr>
            <p:ph type="body" sz="quarter" idx="15"/>
          </p:nvPr>
        </p:nvSpPr>
        <p:spPr>
          <a:xfrm>
            <a:off x="323530" y="1700808"/>
            <a:ext cx="8496944" cy="4896544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0" fontAlgn="base" latinLnBrk="0" hangingPunct="0">
              <a:lnSpc>
                <a:spcPts val="2025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Pct val="65000"/>
              <a:buFontTx/>
              <a:buNone/>
              <a:tabLst/>
              <a:defRPr sz="1800"/>
            </a:lvl1pPr>
            <a:lvl2pPr marL="502444" marR="0" indent="-244079" algn="l" defTabSz="685800" rtl="0" eaLnBrk="0" fontAlgn="base" latinLnBrk="0" hangingPunct="0">
              <a:lnSpc>
                <a:spcPts val="195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Courier New" pitchFamily="49" charset="0"/>
              <a:buChar char="o"/>
              <a:tabLst/>
              <a:defRPr sz="1800"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Df </a:t>
            </a:r>
            <a:r>
              <a:rPr lang="en-US" noProof="0" dirty="0" err="1"/>
              <a:t>dsf</a:t>
            </a:r>
            <a:r>
              <a:rPr lang="en-US" noProof="0" dirty="0"/>
              <a:t> </a:t>
            </a:r>
            <a:r>
              <a:rPr lang="en-US" noProof="0" dirty="0" err="1"/>
              <a:t>dfdsf</a:t>
            </a:r>
            <a:endParaRPr lang="en-US" noProof="0" dirty="0"/>
          </a:p>
          <a:p>
            <a:pPr lvl="2"/>
            <a:r>
              <a:rPr lang="en-US" noProof="0" dirty="0" err="1"/>
              <a:t>Fsdfsdf</a:t>
            </a:r>
            <a:r>
              <a:rPr lang="en-US" noProof="0" dirty="0"/>
              <a:t> </a:t>
            </a:r>
            <a:r>
              <a:rPr lang="en-US" noProof="0" dirty="0" err="1"/>
              <a:t>sdfsdf</a:t>
            </a:r>
            <a:endParaRPr lang="en-US" noProof="0" dirty="0"/>
          </a:p>
          <a:p>
            <a:pPr lvl="3"/>
            <a:r>
              <a:rPr lang="en-US" noProof="0" dirty="0" err="1"/>
              <a:t>Fsdfsdfsdfs</a:t>
            </a:r>
            <a:endParaRPr lang="en-US" noProof="0" dirty="0"/>
          </a:p>
          <a:p>
            <a:pPr lvl="3"/>
            <a:r>
              <a:rPr lang="en-US" noProof="0" dirty="0" err="1"/>
              <a:t>Fsdfsdfsdfdsf</a:t>
            </a:r>
            <a:endParaRPr lang="en-US" noProof="0" dirty="0"/>
          </a:p>
          <a:p>
            <a:pPr lvl="3"/>
            <a:r>
              <a:rPr lang="en-US" noProof="0" dirty="0" err="1"/>
              <a:t>Fdsfsdf</a:t>
            </a:r>
            <a:endParaRPr lang="en-US" noProof="0" dirty="0"/>
          </a:p>
          <a:p>
            <a:pPr lvl="2"/>
            <a:r>
              <a:rPr lang="en-US" noProof="0" dirty="0" err="1"/>
              <a:t>fsdfsdfsd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016358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>
            <a:extLst>
              <a:ext uri="{FF2B5EF4-FFF2-40B4-BE49-F238E27FC236}">
                <a16:creationId xmlns:a16="http://schemas.microsoft.com/office/drawing/2014/main" id="{7D8DDD64-2A23-4281-855C-62AA188094C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5800" y="2606675"/>
            <a:ext cx="7772400" cy="11826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2400">
              <a:solidFill>
                <a:schemeClr val="tx2"/>
              </a:solidFill>
            </a:endParaRP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CB4F734B-6371-4D06-9ADA-79D2CF1F1BB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371600" y="3789363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endParaRPr lang="en-US" altLang="en-US" sz="1575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838200" y="2115923"/>
            <a:ext cx="7772400" cy="893763"/>
          </a:xfrm>
          <a:noFill/>
        </p:spPr>
        <p:txBody>
          <a:bodyPr/>
          <a:lstStyle/>
          <a:p>
            <a:r>
              <a:rPr lang="en-GB" altLang="en-US" dirty="0"/>
              <a:t>Presentation title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1524000" y="3009684"/>
            <a:ext cx="6400800" cy="1752600"/>
          </a:xfrm>
          <a:noFill/>
        </p:spPr>
        <p:txBody>
          <a:bodyPr/>
          <a:lstStyle>
            <a:lvl1pPr marL="0" indent="0" algn="ctr" eaLnBrk="1" hangingPunct="1">
              <a:buFontTx/>
              <a:buNone/>
              <a:defRPr/>
            </a:lvl1pPr>
          </a:lstStyle>
          <a:p>
            <a:r>
              <a:rPr lang="en-GB" altLang="en-US" dirty="0"/>
              <a:t>Presenter’s name and date</a:t>
            </a:r>
          </a:p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1306155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4" y="548680"/>
            <a:ext cx="8085137" cy="1143000"/>
          </a:xfrm>
        </p:spPr>
        <p:txBody>
          <a:bodyPr/>
          <a:lstStyle>
            <a:lvl1pPr>
              <a:defRPr>
                <a:solidFill>
                  <a:srgbClr val="57B94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114" y="1618655"/>
            <a:ext cx="8085137" cy="36004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44297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696941"/>
            <a:ext cx="7772400" cy="1362075"/>
          </a:xfrm>
        </p:spPr>
        <p:txBody>
          <a:bodyPr anchor="t"/>
          <a:lstStyle>
            <a:lvl1pPr algn="l">
              <a:defRPr sz="3000" b="1" cap="all">
                <a:solidFill>
                  <a:srgbClr val="57B94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196754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347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94E01-09E5-4FD2-992B-1D7B95EF5C62}" type="datetimeFigureOut">
              <a:rPr lang="en-GB" smtClean="0"/>
              <a:t>08/03/2021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E343E-4545-4D03-B12F-F0EB057904D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114" y="1916832"/>
            <a:ext cx="3965575" cy="36004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7088" y="1916832"/>
            <a:ext cx="3967162" cy="36004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417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6937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9033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31885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2542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37443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8660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941168"/>
            <a:ext cx="5486400" cy="64807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03370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1846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3364" y="548682"/>
            <a:ext cx="2020887" cy="46704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114" y="548682"/>
            <a:ext cx="5911850" cy="46704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6869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94E01-09E5-4FD2-992B-1D7B95EF5C62}" type="datetimeFigureOut">
              <a:rPr lang="en-GB" smtClean="0"/>
              <a:t>08/03/2021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E343E-4545-4D03-B12F-F0EB057904D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94E01-09E5-4FD2-992B-1D7B95EF5C62}" type="datetimeFigureOut">
              <a:rPr lang="en-GB" smtClean="0"/>
              <a:t>08/03/2021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E343E-4545-4D03-B12F-F0EB057904DD}" type="slidenum">
              <a:rPr lang="en-GB" smtClean="0"/>
              <a:t>‹#›</a:t>
            </a:fld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94E01-09E5-4FD2-992B-1D7B95EF5C62}" type="datetimeFigureOut">
              <a:rPr lang="en-GB" smtClean="0"/>
              <a:t>08/03/2021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E343E-4545-4D03-B12F-F0EB057904D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94E01-09E5-4FD2-992B-1D7B95EF5C62}" type="datetimeFigureOut">
              <a:rPr lang="en-GB" smtClean="0"/>
              <a:t>08/03/2021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E343E-4545-4D03-B12F-F0EB057904DD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4BA94E01-09E5-4FD2-992B-1D7B95EF5C62}" type="datetimeFigureOut">
              <a:rPr lang="en-GB" smtClean="0"/>
              <a:t>08/03/2021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E343E-4545-4D03-B12F-F0EB057904DD}" type="slidenum">
              <a:rPr lang="en-GB" smtClean="0"/>
              <a:t>‹#›</a:t>
            </a:fld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BA94E01-09E5-4FD2-992B-1D7B95EF5C62}" type="datetimeFigureOut">
              <a:rPr lang="en-GB" smtClean="0"/>
              <a:t>08/03/2021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90E343E-4545-4D03-B12F-F0EB057904D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BA94E01-09E5-4FD2-992B-1D7B95EF5C62}" type="datetimeFigureOut">
              <a:rPr lang="en-GB" smtClean="0"/>
              <a:t>08/03/2021</a:t>
            </a:fld>
            <a:endParaRPr lang="en-GB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90E343E-4545-4D03-B12F-F0EB057904DD}" type="slidenum">
              <a:rPr lang="en-GB" smtClean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footer rgb 2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34079"/>
            <a:ext cx="914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1" descr="header no logo rgb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01"/>
          <a:stretch>
            <a:fillRect/>
          </a:stretch>
        </p:blipFill>
        <p:spPr bwMode="auto">
          <a:xfrm>
            <a:off x="0" y="4"/>
            <a:ext cx="914400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12"/>
          <p:cNvSpPr>
            <a:spLocks noChangeArrowheads="1"/>
          </p:cNvSpPr>
          <p:nvPr userDrawn="1"/>
        </p:nvSpPr>
        <p:spPr bwMode="auto">
          <a:xfrm>
            <a:off x="519113" y="1484316"/>
            <a:ext cx="82296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2400" dirty="0">
              <a:solidFill>
                <a:srgbClr val="006E56"/>
              </a:solidFill>
            </a:endParaRPr>
          </a:p>
        </p:txBody>
      </p:sp>
      <p:sp>
        <p:nvSpPr>
          <p:cNvPr id="1029" name="Rectangle 13"/>
          <p:cNvSpPr>
            <a:spLocks noChangeArrowheads="1"/>
          </p:cNvSpPr>
          <p:nvPr userDrawn="1"/>
        </p:nvSpPr>
        <p:spPr bwMode="auto">
          <a:xfrm>
            <a:off x="519113" y="2320929"/>
            <a:ext cx="8229600" cy="370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altLang="en-US" sz="1650" dirty="0"/>
          </a:p>
        </p:txBody>
      </p:sp>
      <p:sp>
        <p:nvSpPr>
          <p:cNvPr id="1030" name="Line 14"/>
          <p:cNvSpPr>
            <a:spLocks noChangeShapeType="1"/>
          </p:cNvSpPr>
          <p:nvPr userDrawn="1"/>
        </p:nvSpPr>
        <p:spPr bwMode="auto">
          <a:xfrm flipH="1">
            <a:off x="250827" y="5949950"/>
            <a:ext cx="8569325" cy="0"/>
          </a:xfrm>
          <a:prstGeom prst="line">
            <a:avLst/>
          </a:prstGeom>
          <a:noFill/>
          <a:ln w="28575">
            <a:solidFill>
              <a:srgbClr val="005A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1350" dirty="0"/>
          </a:p>
        </p:txBody>
      </p:sp>
      <p:sp>
        <p:nvSpPr>
          <p:cNvPr id="103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519115" y="1206500"/>
            <a:ext cx="80851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3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9115" y="2276475"/>
            <a:ext cx="8085137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4697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  <p:sldLayoutId id="2147484044" r:id="rId12"/>
    <p:sldLayoutId id="2147484045" r:id="rId13"/>
    <p:sldLayoutId id="2147484046" r:id="rId14"/>
    <p:sldLayoutId id="2147484047" r:id="rId15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1575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1575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575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75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75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75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75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75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>
            <a:extLst>
              <a:ext uri="{FF2B5EF4-FFF2-40B4-BE49-F238E27FC236}">
                <a16:creationId xmlns:a16="http://schemas.microsoft.com/office/drawing/2014/main" id="{1659F8FE-68E0-411A-B85A-DA2DAFE7FAA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19112" y="1484314"/>
            <a:ext cx="8229600" cy="5048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2400">
              <a:solidFill>
                <a:srgbClr val="006E56"/>
              </a:solidFill>
            </a:endParaRPr>
          </a:p>
        </p:txBody>
      </p:sp>
      <p:sp>
        <p:nvSpPr>
          <p:cNvPr id="1027" name="Rectangle 15">
            <a:extLst>
              <a:ext uri="{FF2B5EF4-FFF2-40B4-BE49-F238E27FC236}">
                <a16:creationId xmlns:a16="http://schemas.microsoft.com/office/drawing/2014/main" id="{EA0466BB-3D2A-4935-9B54-AE9AE839AF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19113" y="549275"/>
            <a:ext cx="808553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8" name="Rectangle 16">
            <a:extLst>
              <a:ext uri="{FF2B5EF4-FFF2-40B4-BE49-F238E27FC236}">
                <a16:creationId xmlns:a16="http://schemas.microsoft.com/office/drawing/2014/main" id="{7ECB1A9F-D6A2-402E-9072-11930A8E49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19113" y="1619250"/>
            <a:ext cx="808553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421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50" r:id="rId2"/>
    <p:sldLayoutId id="2147484051" r:id="rId3"/>
    <p:sldLayoutId id="2147484052" r:id="rId4"/>
    <p:sldLayoutId id="2147484053" r:id="rId5"/>
    <p:sldLayoutId id="2147484054" r:id="rId6"/>
    <p:sldLayoutId id="2147484055" r:id="rId7"/>
    <p:sldLayoutId id="2147484056" r:id="rId8"/>
    <p:sldLayoutId id="2147484057" r:id="rId9"/>
    <p:sldLayoutId id="2147484058" r:id="rId10"/>
    <p:sldLayoutId id="21474840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57B94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57B94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57B94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57B94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57B94B"/>
          </a:solidFill>
          <a:latin typeface="Arial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1575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1575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575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75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75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75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75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75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cms.wiltshire.gov.uk/ieListMeetings.aspx?CId=217&amp;Year=0" TargetMode="Externa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go.education.accessacloud.com/" TargetMode="Externa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uidance/what-maintained-schools-must-publish-online#history" TargetMode="External"/><Relationship Id="rId2" Type="http://schemas.openxmlformats.org/officeDocument/2006/relationships/hyperlink" Target="https://www.gov.uk/government/news/new-education-recovery-package-for-children-and-young-people" TargetMode="Externa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consult.education.gov.uk/funding-policy-unit/schools-nff-changes-to-sparsity-factor-2022-23/consultation/intro/" TargetMode="External"/><Relationship Id="rId2" Type="http://schemas.openxmlformats.org/officeDocument/2006/relationships/hyperlink" Target="https://consult.education.gov.uk/funding-policy-unit/high-needs-nff-proposed-changes/supporting_documents/High%20needs%20NFF%20review%20consultation%20document.pdf" TargetMode="Externa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0.png"/><Relationship Id="rId5" Type="http://schemas.openxmlformats.org/officeDocument/2006/relationships/hyperlink" Target="https://rightchoice.wiltshire.gov.uk/" TargetMode="External"/><Relationship Id="rId4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mailto:grant.davis@wiltshire.gov.uk" TargetMode="External"/><Relationship Id="rId1" Type="http://schemas.openxmlformats.org/officeDocument/2006/relationships/slideLayout" Target="../slideLayouts/slideLayout2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8297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Chairs’ Network Meeting </a:t>
            </a:r>
            <a:br>
              <a:rPr lang="en-GB" dirty="0"/>
            </a:br>
            <a:r>
              <a:rPr lang="en-GB" dirty="0"/>
              <a:t>8</a:t>
            </a:r>
            <a:r>
              <a:rPr lang="en-GB" baseline="30000" dirty="0"/>
              <a:t>th</a:t>
            </a:r>
            <a:r>
              <a:rPr lang="en-GB" dirty="0"/>
              <a:t> March 2021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348880"/>
            <a:ext cx="6776330" cy="21602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69848" y="5931633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600" dirty="0"/>
              <a:t>Clare Tunnicliffe</a:t>
            </a:r>
          </a:p>
        </p:txBody>
      </p:sp>
    </p:spTree>
    <p:extLst>
      <p:ext uri="{BB962C8B-B14F-4D97-AF65-F5344CB8AC3E}">
        <p14:creationId xmlns:p14="http://schemas.microsoft.com/office/powerpoint/2010/main" val="3083877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29CED97C-7C2C-4D11-9D13-1C0C6544CD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6997" y="1052513"/>
            <a:ext cx="8085534" cy="756047"/>
          </a:xfrm>
        </p:spPr>
        <p:txBody>
          <a:bodyPr/>
          <a:lstStyle/>
          <a:p>
            <a:pPr>
              <a:defRPr/>
            </a:pPr>
            <a:r>
              <a:rPr lang="en-GB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Schools Forum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89228214-B525-4A4F-9975-4FD4D89E9AE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36997" y="1808560"/>
            <a:ext cx="8085534" cy="28622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sz="1800"/>
              <a:t>Have you heard of Schools Forum?</a:t>
            </a:r>
          </a:p>
          <a:p>
            <a:pPr eaLnBrk="1" hangingPunct="1">
              <a:buFontTx/>
              <a:buNone/>
            </a:pPr>
            <a:endParaRPr lang="en-GB" altLang="en-US" sz="1800"/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GB" altLang="en-US" sz="1500"/>
              <a:t>Who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GB" altLang="en-US" sz="1500"/>
              <a:t>What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GB" altLang="en-US" sz="1500"/>
              <a:t>Why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GB" altLang="en-US" sz="1500"/>
              <a:t>When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GB" altLang="en-US" sz="1500"/>
              <a:t>Where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en-GB" altLang="en-US" sz="1500"/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GB" altLang="en-US">
                <a:hlinkClick r:id="rId2"/>
              </a:rPr>
              <a:t>Schools Forum Papers</a:t>
            </a:r>
            <a:endParaRPr lang="en-GB" altLang="en-US"/>
          </a:p>
        </p:txBody>
      </p:sp>
      <p:pic>
        <p:nvPicPr>
          <p:cNvPr id="20484" name="Graphic 2" descr="Classroom">
            <a:extLst>
              <a:ext uri="{FF2B5EF4-FFF2-40B4-BE49-F238E27FC236}">
                <a16:creationId xmlns:a16="http://schemas.microsoft.com/office/drawing/2014/main" id="{A73D972D-378D-47F3-A918-ADE2B3BC5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456" y="2349104"/>
            <a:ext cx="1620441" cy="162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Graphic 4" descr="Social network">
            <a:extLst>
              <a:ext uri="{FF2B5EF4-FFF2-40B4-BE49-F238E27FC236}">
                <a16:creationId xmlns:a16="http://schemas.microsoft.com/office/drawing/2014/main" id="{9C29CDD8-5447-4746-A0E9-9B6F6E27D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535" y="2337198"/>
            <a:ext cx="1620440" cy="162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6BBB5138-54A9-4527-95CC-BBE8AE8FA2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6997" y="998935"/>
            <a:ext cx="8085534" cy="756047"/>
          </a:xfrm>
        </p:spPr>
        <p:txBody>
          <a:bodyPr/>
          <a:lstStyle/>
          <a:p>
            <a:pPr>
              <a:defRPr/>
            </a:pPr>
            <a:r>
              <a:rPr lang="en-GB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 Funding &amp; Financial Framework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F83E5199-A287-42B5-AEA3-E2B111161F9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3419" y="1646635"/>
            <a:ext cx="8085535" cy="2862263"/>
          </a:xfrm>
          <a:ln>
            <a:solidFill>
              <a:schemeClr val="tx1">
                <a:alpha val="5294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sz="1800"/>
              <a:t>Main grants supporting school revenue budgets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GB" altLang="en-US" sz="1500"/>
              <a:t>Dedicated Schools Grant </a:t>
            </a:r>
            <a:r>
              <a:rPr lang="en-GB" altLang="en-US" sz="1800"/>
              <a:t>(</a:t>
            </a:r>
            <a:r>
              <a:rPr lang="en-GB" altLang="en-US" sz="1800" b="1"/>
              <a:t>DSG</a:t>
            </a:r>
            <a:r>
              <a:rPr lang="en-GB" altLang="en-US" sz="1800"/>
              <a:t>)</a:t>
            </a:r>
          </a:p>
          <a:p>
            <a:pPr lvl="1" eaLnBrk="1" hangingPunct="1">
              <a:buFontTx/>
              <a:buNone/>
            </a:pPr>
            <a:r>
              <a:rPr lang="en-GB" altLang="en-US" sz="1500"/>
              <a:t>	</a:t>
            </a:r>
            <a:r>
              <a:rPr lang="en-GB" altLang="en-US" sz="1500" i="1"/>
              <a:t>Use prescribed by regulation and allocated to LA in 4 blocks</a:t>
            </a:r>
          </a:p>
          <a:p>
            <a:pPr lvl="1" eaLnBrk="1" hangingPunct="1">
              <a:buFontTx/>
              <a:buNone/>
            </a:pPr>
            <a:r>
              <a:rPr lang="en-GB" altLang="en-US" sz="1500" i="1"/>
              <a:t>		- Schools block</a:t>
            </a:r>
          </a:p>
          <a:p>
            <a:pPr lvl="1" eaLnBrk="1" hangingPunct="1">
              <a:buFontTx/>
              <a:buNone/>
            </a:pPr>
            <a:r>
              <a:rPr lang="en-GB" altLang="en-US" sz="1500" i="1"/>
              <a:t>		- Central services block</a:t>
            </a:r>
          </a:p>
          <a:p>
            <a:pPr lvl="1" eaLnBrk="1" hangingPunct="1">
              <a:buFontTx/>
              <a:buNone/>
            </a:pPr>
            <a:r>
              <a:rPr lang="en-GB" altLang="en-US" sz="1500" i="1"/>
              <a:t>		- High needs block</a:t>
            </a:r>
          </a:p>
          <a:p>
            <a:pPr lvl="1" eaLnBrk="1" hangingPunct="1">
              <a:buFontTx/>
              <a:buNone/>
            </a:pPr>
            <a:r>
              <a:rPr lang="en-GB" altLang="en-US" sz="1500" i="1"/>
              <a:t>		- Early years block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GB" altLang="en-US" sz="1500"/>
              <a:t>Post 16 funding</a:t>
            </a:r>
          </a:p>
          <a:p>
            <a:pPr lvl="1" eaLnBrk="1" hangingPunct="1">
              <a:buFontTx/>
              <a:buNone/>
            </a:pPr>
            <a:r>
              <a:rPr lang="en-GB" altLang="en-US" sz="1500"/>
              <a:t>	</a:t>
            </a:r>
            <a:r>
              <a:rPr lang="en-GB" altLang="en-US" sz="1350" i="1"/>
              <a:t>National 16-19 funding formula to fund 6</a:t>
            </a:r>
            <a:r>
              <a:rPr lang="en-GB" altLang="en-US" sz="1350" i="1" baseline="30000"/>
              <a:t>th</a:t>
            </a:r>
            <a:r>
              <a:rPr lang="en-GB" altLang="en-US" sz="1350" i="1"/>
              <a:t> form provision in schools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GB" altLang="en-US" sz="1500"/>
              <a:t>Pupil Premium</a:t>
            </a:r>
          </a:p>
          <a:p>
            <a:pPr lvl="1" eaLnBrk="1" hangingPunct="1">
              <a:buFontTx/>
              <a:buNone/>
            </a:pPr>
            <a:r>
              <a:rPr lang="en-GB" altLang="en-US" sz="1500"/>
              <a:t>	</a:t>
            </a:r>
            <a:r>
              <a:rPr lang="en-GB" altLang="en-US" sz="1350" i="1"/>
              <a:t>Targets funding at vulnerable pupils</a:t>
            </a:r>
          </a:p>
          <a:p>
            <a:endParaRPr lang="en-GB" altLang="en-US"/>
          </a:p>
        </p:txBody>
      </p:sp>
      <p:sp>
        <p:nvSpPr>
          <p:cNvPr id="21508" name="TextBox 1">
            <a:extLst>
              <a:ext uri="{FF2B5EF4-FFF2-40B4-BE49-F238E27FC236}">
                <a16:creationId xmlns:a16="http://schemas.microsoft.com/office/drawing/2014/main" id="{B5A06025-0E89-43E0-98B9-814116E4C6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1457" y="2888456"/>
            <a:ext cx="540544" cy="300082"/>
          </a:xfrm>
          <a:prstGeom prst="rect">
            <a:avLst/>
          </a:prstGeom>
          <a:noFill/>
          <a:ln w="9525">
            <a:solidFill>
              <a:schemeClr val="accent1">
                <a:alpha val="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350">
              <a:solidFill>
                <a:srgbClr val="00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C4993B-EB9D-48F1-8F64-31409BE676E4}"/>
              </a:ext>
            </a:extLst>
          </p:cNvPr>
          <p:cNvSpPr/>
          <p:nvPr/>
        </p:nvSpPr>
        <p:spPr>
          <a:xfrm>
            <a:off x="4301729" y="2893219"/>
            <a:ext cx="540544" cy="540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000000"/>
                </a:solidFill>
                <a:latin typeface="Arial"/>
              </a:rPr>
              <a:t>SB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FC8DC0-BD45-42A7-AAA0-B131532707E2}"/>
              </a:ext>
            </a:extLst>
          </p:cNvPr>
          <p:cNvSpPr/>
          <p:nvPr/>
        </p:nvSpPr>
        <p:spPr>
          <a:xfrm>
            <a:off x="5112544" y="2884885"/>
            <a:ext cx="539354" cy="540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000000"/>
                </a:solidFill>
                <a:latin typeface="Arial"/>
              </a:rPr>
              <a:t>CB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F77F2C-5809-401E-A1D7-EA95AA53A309}"/>
              </a:ext>
            </a:extLst>
          </p:cNvPr>
          <p:cNvSpPr/>
          <p:nvPr/>
        </p:nvSpPr>
        <p:spPr>
          <a:xfrm>
            <a:off x="5922169" y="2902744"/>
            <a:ext cx="540544" cy="540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000000"/>
                </a:solidFill>
                <a:latin typeface="Arial"/>
              </a:rPr>
              <a:t>HNB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56492C-5313-408C-8A75-8D0318303046}"/>
              </a:ext>
            </a:extLst>
          </p:cNvPr>
          <p:cNvSpPr/>
          <p:nvPr/>
        </p:nvSpPr>
        <p:spPr>
          <a:xfrm>
            <a:off x="6746082" y="2893219"/>
            <a:ext cx="540544" cy="540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000000"/>
                </a:solidFill>
                <a:latin typeface="Arial"/>
              </a:rPr>
              <a:t>EYB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65C023F-5632-44B7-A3D3-ABC88BA83720}"/>
              </a:ext>
            </a:extLst>
          </p:cNvPr>
          <p:cNvSpPr/>
          <p:nvPr/>
        </p:nvSpPr>
        <p:spPr>
          <a:xfrm>
            <a:off x="3815954" y="2619375"/>
            <a:ext cx="3996928" cy="11334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350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617A1018-A99F-494E-8528-11FE71F9BE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6997" y="1052512"/>
            <a:ext cx="8085534" cy="701279"/>
          </a:xfrm>
        </p:spPr>
        <p:txBody>
          <a:bodyPr/>
          <a:lstStyle/>
          <a:p>
            <a:pPr>
              <a:defRPr/>
            </a:pPr>
            <a:r>
              <a:rPr lang="en-GB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Blocks – What are they?</a:t>
            </a: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4BF3B87A-C285-47E4-91DB-6183AD8671E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7472" y="1970485"/>
            <a:ext cx="8085534" cy="3078956"/>
          </a:xfrm>
        </p:spPr>
        <p:txBody>
          <a:bodyPr/>
          <a:lstStyle/>
          <a:p>
            <a:pPr>
              <a:defRPr/>
            </a:pPr>
            <a:r>
              <a:rPr lang="en-GB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Schools Block </a:t>
            </a:r>
            <a:r>
              <a:rPr lang="en-GB" altLang="en-US" dirty="0"/>
              <a:t>– funds mainstream schools </a:t>
            </a:r>
          </a:p>
          <a:p>
            <a:pPr>
              <a:defRPr/>
            </a:pPr>
            <a:endParaRPr lang="en-GB" altLang="en-US" sz="600" dirty="0"/>
          </a:p>
          <a:p>
            <a:pPr>
              <a:defRPr/>
            </a:pPr>
            <a:r>
              <a:rPr lang="en-GB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Central Block </a:t>
            </a:r>
            <a:r>
              <a:rPr lang="en-GB" altLang="en-US" dirty="0"/>
              <a:t>– for services to all schools (maintained or academy), e.g. Admissions, Strategic Property Planning, School Funding</a:t>
            </a:r>
          </a:p>
          <a:p>
            <a:pPr>
              <a:defRPr/>
            </a:pPr>
            <a:endParaRPr lang="en-GB" altLang="en-US" sz="600" dirty="0"/>
          </a:p>
          <a:p>
            <a:pPr>
              <a:defRPr/>
            </a:pPr>
            <a:r>
              <a:rPr lang="en-GB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Needs Block </a:t>
            </a:r>
            <a:r>
              <a:rPr lang="en-GB" altLang="en-US" dirty="0"/>
              <a:t>– Special schools, Resource bases, ELPs, NPAs, SEN Support Teams</a:t>
            </a:r>
          </a:p>
          <a:p>
            <a:pPr>
              <a:defRPr/>
            </a:pPr>
            <a:endParaRPr lang="en-GB" altLang="en-US" sz="600" dirty="0"/>
          </a:p>
          <a:p>
            <a:pPr>
              <a:defRPr/>
            </a:pPr>
            <a:r>
              <a:rPr lang="en-GB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Early Years Block </a:t>
            </a:r>
            <a:r>
              <a:rPr lang="en-GB" altLang="en-US" dirty="0"/>
              <a:t>– Nurseries and early years settings, funding for 2 year olds and 3&amp;4 year olds</a:t>
            </a:r>
          </a:p>
          <a:p>
            <a:pPr>
              <a:defRPr/>
            </a:pPr>
            <a:endParaRPr lang="en-GB" altLang="en-US" sz="600" dirty="0"/>
          </a:p>
          <a:p>
            <a:pPr>
              <a:defRPr/>
            </a:pPr>
            <a:r>
              <a:rPr lang="en-GB" altLang="en-US" dirty="0"/>
              <a:t>Each Block has a separate formula and is accounted for separately</a:t>
            </a:r>
          </a:p>
          <a:p>
            <a:pPr>
              <a:defRPr/>
            </a:pPr>
            <a:endParaRPr lang="en-GB" altLang="en-US" sz="600" dirty="0"/>
          </a:p>
          <a:p>
            <a:pPr>
              <a:defRPr/>
            </a:pPr>
            <a:r>
              <a:rPr lang="en-GB" altLang="en-US" dirty="0"/>
              <a:t>Approval required for transfers between Schools Block &amp; High Needs Block (2020-21 and 2021-22 – 0.5%)</a:t>
            </a:r>
          </a:p>
          <a:p>
            <a:pPr>
              <a:defRPr/>
            </a:pPr>
            <a:endParaRPr lang="en-GB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E3F3B9AE-ACFD-4362-BFF2-EF180779BD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6997" y="1052512"/>
            <a:ext cx="8085534" cy="701279"/>
          </a:xfrm>
        </p:spPr>
        <p:txBody>
          <a:bodyPr/>
          <a:lstStyle/>
          <a:p>
            <a:pPr>
              <a:defRPr/>
            </a:pPr>
            <a:r>
              <a:rPr lang="en-GB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Blocks – What are they?</a:t>
            </a:r>
          </a:p>
        </p:txBody>
      </p:sp>
      <p:pic>
        <p:nvPicPr>
          <p:cNvPr id="23555" name="Picture 4">
            <a:extLst>
              <a:ext uri="{FF2B5EF4-FFF2-40B4-BE49-F238E27FC236}">
                <a16:creationId xmlns:a16="http://schemas.microsoft.com/office/drawing/2014/main" id="{191B8C7F-C56D-4F0E-AF91-BC786D390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67" y="1774032"/>
            <a:ext cx="4688681" cy="327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6" descr="A picture containing indoor, dark, light&#10;&#10;Description automatically generated">
            <a:extLst>
              <a:ext uri="{FF2B5EF4-FFF2-40B4-BE49-F238E27FC236}">
                <a16:creationId xmlns:a16="http://schemas.microsoft.com/office/drawing/2014/main" id="{8FDE8B79-2D33-4AF2-8D84-083CE295B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823" y="2025254"/>
            <a:ext cx="3744515" cy="2278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3AFE7E29-6B04-4831-AD75-2DA5BC4F35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6997" y="1052512"/>
            <a:ext cx="8085534" cy="701279"/>
          </a:xfrm>
        </p:spPr>
        <p:txBody>
          <a:bodyPr/>
          <a:lstStyle/>
          <a:p>
            <a:pPr>
              <a:defRPr/>
            </a:pPr>
            <a:r>
              <a:rPr lang="en-GB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Blocks – Comparison over 3 years</a:t>
            </a:r>
          </a:p>
        </p:txBody>
      </p:sp>
      <p:pic>
        <p:nvPicPr>
          <p:cNvPr id="24579" name="Picture 1">
            <a:extLst>
              <a:ext uri="{FF2B5EF4-FFF2-40B4-BE49-F238E27FC236}">
                <a16:creationId xmlns:a16="http://schemas.microsoft.com/office/drawing/2014/main" id="{6B5FED88-4184-4F81-A2D9-140E1DED1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72" y="2294335"/>
            <a:ext cx="8723709" cy="2027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1">
            <a:extLst>
              <a:ext uri="{FF2B5EF4-FFF2-40B4-BE49-F238E27FC236}">
                <a16:creationId xmlns:a16="http://schemas.microsoft.com/office/drawing/2014/main" id="{3941C0A0-F575-432D-A6AF-80CE87EEA8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972" y="4508898"/>
            <a:ext cx="8666559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350">
                <a:solidFill>
                  <a:srgbClr val="000000"/>
                </a:solidFill>
              </a:rPr>
              <a:t>Teachers Pay and Pension Grants now built into the Schools Block baseline, funded at £14,179,214 for 2021-22.  Therefore, the ‘real’ increase is £10,402,364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ABE06EC8-44DE-44FF-BA93-B63A6A56EC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6997" y="998935"/>
            <a:ext cx="8085534" cy="809625"/>
          </a:xfrm>
        </p:spPr>
        <p:txBody>
          <a:bodyPr/>
          <a:lstStyle/>
          <a:p>
            <a:pPr>
              <a:defRPr/>
            </a:pPr>
            <a:r>
              <a:rPr lang="en-GB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2020-21 to 2022-23 - £14bn Pledge - Boost for schools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88486F-10BA-489E-91B9-46DF32564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619" y="1808560"/>
            <a:ext cx="8085535" cy="2700338"/>
          </a:xfrm>
        </p:spPr>
        <p:txBody>
          <a:bodyPr/>
          <a:lstStyle/>
          <a:p>
            <a:pPr>
              <a:defRPr/>
            </a:pPr>
            <a:r>
              <a:rPr lang="en-GB" altLang="en-US" b="1" dirty="0"/>
              <a:t>The Facts – Good News!</a:t>
            </a:r>
          </a:p>
          <a:p>
            <a:pPr>
              <a:defRPr/>
            </a:pPr>
            <a:endParaRPr lang="en-GB" altLang="en-US" b="1" dirty="0"/>
          </a:p>
          <a:p>
            <a:pPr lvl="1">
              <a:defRPr/>
            </a:pPr>
            <a:r>
              <a:rPr lang="en-GB" altLang="en-US" sz="2400" b="1" dirty="0"/>
              <a:t>£14bn </a:t>
            </a:r>
            <a:r>
              <a:rPr lang="en-GB" altLang="en-US" dirty="0"/>
              <a:t>between 2020-21 and 2022-23, not annually </a:t>
            </a:r>
          </a:p>
          <a:p>
            <a:pPr lvl="1">
              <a:defRPr/>
            </a:pPr>
            <a:r>
              <a:rPr lang="en-GB" altLang="en-US" dirty="0"/>
              <a:t>2020-21 - £2.6bn</a:t>
            </a:r>
          </a:p>
          <a:p>
            <a:pPr lvl="1">
              <a:defRPr/>
            </a:pPr>
            <a:r>
              <a:rPr lang="en-GB" altLang="en-US" b="1" dirty="0">
                <a:solidFill>
                  <a:srgbClr val="FF0000"/>
                </a:solidFill>
              </a:rPr>
              <a:t>2021-22 - £4.8bn</a:t>
            </a:r>
          </a:p>
          <a:p>
            <a:pPr lvl="1">
              <a:defRPr/>
            </a:pPr>
            <a:r>
              <a:rPr lang="en-GB" altLang="en-US" dirty="0"/>
              <a:t>2022-23 - £7.1bn</a:t>
            </a:r>
          </a:p>
          <a:p>
            <a:pPr lvl="1">
              <a:defRPr/>
            </a:pPr>
            <a:r>
              <a:rPr lang="en-GB" altLang="en-US" dirty="0"/>
              <a:t>National Schools Budget increased to £52.2bn</a:t>
            </a:r>
          </a:p>
          <a:p>
            <a:pPr marL="257175" lvl="1" indent="0">
              <a:buNone/>
              <a:defRPr/>
            </a:pPr>
            <a:endParaRPr lang="en-GB" altLang="en-US" sz="450" dirty="0"/>
          </a:p>
          <a:p>
            <a:pPr>
              <a:defRPr/>
            </a:pPr>
            <a:endParaRPr lang="en-GB" dirty="0"/>
          </a:p>
        </p:txBody>
      </p:sp>
      <p:pic>
        <p:nvPicPr>
          <p:cNvPr id="4" name="Graphic 3" descr="Bar graph with upward trend">
            <a:extLst>
              <a:ext uri="{FF2B5EF4-FFF2-40B4-BE49-F238E27FC236}">
                <a16:creationId xmlns:a16="http://schemas.microsoft.com/office/drawing/2014/main" id="{C219545E-5690-49CD-B615-2E5FBC77B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0363" y="2402682"/>
            <a:ext cx="1912144" cy="191214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3E52D7D8-F807-425E-9B28-98DA4B3552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6997" y="946548"/>
            <a:ext cx="8085534" cy="864394"/>
          </a:xfrm>
        </p:spPr>
        <p:txBody>
          <a:bodyPr/>
          <a:lstStyle/>
          <a:p>
            <a:pPr>
              <a:defRPr/>
            </a:pPr>
            <a:r>
              <a:rPr lang="en-GB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£14bn Pledge - Boost for schools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9E327-F1A7-46FC-9CB6-52E174441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766" y="1808560"/>
            <a:ext cx="8085534" cy="3240881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GB" altLang="en-US" b="1" dirty="0"/>
              <a:t>Latest Information </a:t>
            </a:r>
            <a:r>
              <a:rPr lang="en-GB" altLang="en-US" sz="1800" b="1" dirty="0"/>
              <a:t>2021-22</a:t>
            </a:r>
          </a:p>
          <a:p>
            <a:pPr marL="257175" lvl="1" indent="0">
              <a:buNone/>
              <a:defRPr/>
            </a:pPr>
            <a:r>
              <a:rPr lang="en-GB" altLang="en-US" sz="1500" dirty="0"/>
              <a:t>Pupil-led and School-led funding factors increased by </a:t>
            </a:r>
            <a:r>
              <a:rPr lang="en-GB" altLang="en-US" sz="2100" b="1" dirty="0"/>
              <a:t>3%</a:t>
            </a:r>
            <a:r>
              <a:rPr lang="en-GB" altLang="en-US" sz="1500" dirty="0"/>
              <a:t> includes:</a:t>
            </a:r>
          </a:p>
          <a:p>
            <a:pPr lvl="2">
              <a:defRPr/>
            </a:pPr>
            <a:r>
              <a:rPr lang="en-GB" altLang="en-US" sz="1500" dirty="0"/>
              <a:t>Per pupil funding</a:t>
            </a:r>
          </a:p>
          <a:p>
            <a:pPr lvl="2">
              <a:defRPr/>
            </a:pPr>
            <a:r>
              <a:rPr lang="en-GB" altLang="en-US" sz="1500" dirty="0"/>
              <a:t>Lump Sum</a:t>
            </a:r>
          </a:p>
          <a:p>
            <a:pPr lvl="2">
              <a:defRPr/>
            </a:pPr>
            <a:r>
              <a:rPr lang="en-GB" altLang="en-US" sz="1500" dirty="0"/>
              <a:t>Prior Attainment</a:t>
            </a:r>
          </a:p>
          <a:p>
            <a:pPr lvl="2">
              <a:defRPr/>
            </a:pPr>
            <a:r>
              <a:rPr lang="en-GB" altLang="en-US" sz="1500" dirty="0"/>
              <a:t>EAL</a:t>
            </a:r>
          </a:p>
          <a:p>
            <a:pPr lvl="2">
              <a:defRPr/>
            </a:pPr>
            <a:r>
              <a:rPr lang="en-GB" altLang="en-US" sz="1500" dirty="0"/>
              <a:t>Deprivation</a:t>
            </a:r>
          </a:p>
          <a:p>
            <a:pPr marL="257175" lvl="1" indent="0">
              <a:buNone/>
              <a:defRPr/>
            </a:pPr>
            <a:r>
              <a:rPr lang="en-GB" altLang="en-US" sz="1500" b="1" dirty="0"/>
              <a:t>Excludes; </a:t>
            </a:r>
          </a:p>
          <a:p>
            <a:pPr lvl="2">
              <a:defRPr/>
            </a:pPr>
            <a:r>
              <a:rPr lang="en-GB" altLang="en-US" sz="1500" dirty="0"/>
              <a:t>Other Premises Factors (Split sites, PFI, rents, sparsity, rates)</a:t>
            </a:r>
          </a:p>
          <a:p>
            <a:pPr marL="0" indent="0">
              <a:buNone/>
              <a:defRPr/>
            </a:pPr>
            <a:r>
              <a:rPr lang="en-GB" altLang="en-US" sz="1500" dirty="0"/>
              <a:t>	</a:t>
            </a:r>
          </a:p>
          <a:p>
            <a:pPr marL="0" indent="0">
              <a:buNone/>
              <a:defRPr/>
            </a:pPr>
            <a:r>
              <a:rPr lang="en-GB" altLang="en-US" sz="1500" dirty="0"/>
              <a:t>	</a:t>
            </a:r>
          </a:p>
          <a:p>
            <a:pPr>
              <a:defRPr/>
            </a:pPr>
            <a:endParaRPr lang="en-GB" dirty="0"/>
          </a:p>
        </p:txBody>
      </p:sp>
      <p:pic>
        <p:nvPicPr>
          <p:cNvPr id="4" name="Graphic 3" descr="Balloons">
            <a:extLst>
              <a:ext uri="{FF2B5EF4-FFF2-40B4-BE49-F238E27FC236}">
                <a16:creationId xmlns:a16="http://schemas.microsoft.com/office/drawing/2014/main" id="{545179C7-6E1E-4DA4-BDA3-772779043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3010" y="2294335"/>
            <a:ext cx="1944290" cy="194429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CA142F99-85BC-4C90-88C1-3EA9328451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6997" y="998935"/>
            <a:ext cx="8085534" cy="756047"/>
          </a:xfrm>
        </p:spPr>
        <p:txBody>
          <a:bodyPr/>
          <a:lstStyle/>
          <a:p>
            <a:pPr>
              <a:defRPr/>
            </a:pPr>
            <a:r>
              <a:rPr lang="en-GB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Budgets to schools  2021-22</a:t>
            </a:r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D0F71887-5B13-41DE-9DA4-97DCDB5591E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91766" y="1863329"/>
            <a:ext cx="8085534" cy="2969419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GB" altLang="en-US" dirty="0"/>
              <a:t>Based upon the National Funding Formula</a:t>
            </a:r>
          </a:p>
          <a:p>
            <a:pPr>
              <a:lnSpc>
                <a:spcPct val="150000"/>
              </a:lnSpc>
              <a:defRPr/>
            </a:pPr>
            <a:r>
              <a:rPr lang="en-GB" altLang="en-US" dirty="0"/>
              <a:t>Schools Forum agreed principle of moving towards the NFF</a:t>
            </a:r>
          </a:p>
          <a:p>
            <a:pPr>
              <a:lnSpc>
                <a:spcPct val="150000"/>
              </a:lnSpc>
              <a:defRPr/>
            </a:pPr>
            <a:r>
              <a:rPr lang="en-GB" altLang="en-US" dirty="0"/>
              <a:t>Cabinet agreed the funding formula for 2021-22</a:t>
            </a:r>
          </a:p>
          <a:p>
            <a:pPr>
              <a:lnSpc>
                <a:spcPct val="150000"/>
              </a:lnSpc>
              <a:defRPr/>
            </a:pPr>
            <a:r>
              <a:rPr lang="en-GB" altLang="en-US" dirty="0"/>
              <a:t>Transfer of £1.517M from Schools Block to High Needs</a:t>
            </a:r>
          </a:p>
          <a:p>
            <a:pPr>
              <a:lnSpc>
                <a:spcPct val="150000"/>
              </a:lnSpc>
              <a:defRPr/>
            </a:pPr>
            <a:r>
              <a:rPr lang="en-GB" altLang="en-US" dirty="0"/>
              <a:t>Budgets with schools by the 28</a:t>
            </a:r>
            <a:r>
              <a:rPr lang="en-GB" altLang="en-US" baseline="30000" dirty="0"/>
              <a:t>th</a:t>
            </a:r>
            <a:r>
              <a:rPr lang="en-GB" altLang="en-US" dirty="0"/>
              <a:t> February 2021 (deadline)</a:t>
            </a:r>
          </a:p>
          <a:p>
            <a:pPr lvl="1">
              <a:lnSpc>
                <a:spcPct val="150000"/>
              </a:lnSpc>
              <a:defRPr/>
            </a:pPr>
            <a:r>
              <a:rPr lang="en-GB" altLang="en-US" dirty="0"/>
              <a:t>Maintained Schools – Budget Template – </a:t>
            </a:r>
            <a:r>
              <a:rPr lang="en-GB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r>
              <a:rPr lang="en-GB" altLang="en-U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GB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June</a:t>
            </a:r>
          </a:p>
          <a:p>
            <a:pPr lvl="1">
              <a:lnSpc>
                <a:spcPct val="150000"/>
              </a:lnSpc>
              <a:defRPr/>
            </a:pPr>
            <a:r>
              <a:rPr lang="en-GB" altLang="en-US" dirty="0"/>
              <a:t>Academies – Budget Forecast return - </a:t>
            </a:r>
            <a:r>
              <a:rPr lang="en-GB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  <a:r>
              <a:rPr lang="en-GB" altLang="en-U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GB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July</a:t>
            </a:r>
          </a:p>
          <a:p>
            <a:pPr>
              <a:defRPr/>
            </a:pPr>
            <a:endParaRPr lang="en-GB" altLang="en-US" dirty="0"/>
          </a:p>
        </p:txBody>
      </p:sp>
      <p:pic>
        <p:nvPicPr>
          <p:cNvPr id="27652" name="Content Placeholder 3">
            <a:extLst>
              <a:ext uri="{FF2B5EF4-FFF2-40B4-BE49-F238E27FC236}">
                <a16:creationId xmlns:a16="http://schemas.microsoft.com/office/drawing/2014/main" id="{1A7151F1-9F7E-4962-8439-B33371B99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197" y="1754981"/>
            <a:ext cx="2332434" cy="27003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3BEC9D97-3ED2-4CD5-A46C-F071017E41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6997" y="1134667"/>
            <a:ext cx="8085534" cy="592931"/>
          </a:xfrm>
        </p:spPr>
        <p:txBody>
          <a:bodyPr/>
          <a:lstStyle/>
          <a:p>
            <a:pPr>
              <a:defRPr/>
            </a:pPr>
            <a:r>
              <a:rPr lang="en-GB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Funding Formula (NFF) – Key Factors</a:t>
            </a:r>
            <a:endParaRPr lang="en-GB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41515C3E-3A20-48F6-B0C7-0A634ADEC8D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36997" y="1808560"/>
            <a:ext cx="6319838" cy="3780234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GB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 Need and Additional Educational Needs factors</a:t>
            </a:r>
          </a:p>
          <a:p>
            <a:pPr>
              <a:buFontTx/>
              <a:buChar char="-"/>
              <a:defRPr/>
            </a:pPr>
            <a:endParaRPr lang="en-GB" altLang="en-US" sz="600" dirty="0"/>
          </a:p>
          <a:p>
            <a:pPr>
              <a:buFontTx/>
              <a:buChar char="-"/>
              <a:defRPr/>
            </a:pPr>
            <a:r>
              <a:rPr lang="en-GB" altLang="en-US" sz="1500" dirty="0"/>
              <a:t>AWPU - ‘per pupil’ funding (funding rates KS1&amp;2, KS3, KS4)</a:t>
            </a:r>
          </a:p>
          <a:p>
            <a:pPr>
              <a:buFontTx/>
              <a:buChar char="-"/>
              <a:defRPr/>
            </a:pPr>
            <a:r>
              <a:rPr lang="en-GB" altLang="en-US" sz="1500" dirty="0"/>
              <a:t>Minimum per pupil funding level (I’ll explain in more detail later!)</a:t>
            </a:r>
          </a:p>
          <a:p>
            <a:pPr>
              <a:buFontTx/>
              <a:buChar char="-"/>
              <a:defRPr/>
            </a:pPr>
            <a:r>
              <a:rPr lang="en-GB" altLang="en-US" sz="1500" dirty="0"/>
              <a:t>Deprivation – FSM, FSM Ever6, IDACI</a:t>
            </a:r>
          </a:p>
          <a:p>
            <a:pPr>
              <a:buFontTx/>
              <a:buChar char="-"/>
              <a:defRPr/>
            </a:pPr>
            <a:r>
              <a:rPr lang="en-GB" altLang="en-US" sz="1500" dirty="0"/>
              <a:t>Prior Attainment – EYFSP &amp; KS2 progress</a:t>
            </a:r>
          </a:p>
          <a:p>
            <a:pPr>
              <a:buFontTx/>
              <a:buChar char="-"/>
              <a:defRPr/>
            </a:pPr>
            <a:r>
              <a:rPr lang="en-GB" altLang="en-US" sz="1500" dirty="0"/>
              <a:t>EAL – funded for first 3 years in state education</a:t>
            </a:r>
          </a:p>
          <a:p>
            <a:pPr>
              <a:buFontTx/>
              <a:buChar char="-"/>
              <a:defRPr/>
            </a:pPr>
            <a:r>
              <a:rPr lang="en-GB" altLang="en-US" sz="1500" dirty="0"/>
              <a:t>Mobility – a </a:t>
            </a:r>
            <a:r>
              <a:rPr lang="en-GB" altLang="en-US" sz="1500" b="1" dirty="0"/>
              <a:t>new</a:t>
            </a:r>
            <a:r>
              <a:rPr lang="en-GB" altLang="en-US" sz="1500" dirty="0"/>
              <a:t> factor for 2021-22</a:t>
            </a:r>
          </a:p>
          <a:p>
            <a:pPr lvl="1">
              <a:buFontTx/>
              <a:buChar char="-"/>
              <a:defRPr/>
            </a:pPr>
            <a:r>
              <a:rPr lang="en-GB" sz="1500" dirty="0"/>
              <a:t>for pupils entering schools at a ‘non-standard’ entry point in the last 3 years.  In effect pupils registered for the first time at schools on January and May census.  Where greater than 6% of school population, extra funding</a:t>
            </a:r>
            <a:endParaRPr lang="en-GB" altLang="en-US" sz="1500" dirty="0"/>
          </a:p>
          <a:p>
            <a:pPr>
              <a:buFontTx/>
              <a:buChar char="-"/>
              <a:defRPr/>
            </a:pPr>
            <a:endParaRPr lang="en-GB" altLang="en-US" sz="1500" dirty="0"/>
          </a:p>
        </p:txBody>
      </p:sp>
      <p:pic>
        <p:nvPicPr>
          <p:cNvPr id="4" name="Graphic 3" descr="Piggy Bank">
            <a:extLst>
              <a:ext uri="{FF2B5EF4-FFF2-40B4-BE49-F238E27FC236}">
                <a16:creationId xmlns:a16="http://schemas.microsoft.com/office/drawing/2014/main" id="{4869E446-ED7F-4A9A-9843-06FA0DB53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8691" y="2653903"/>
            <a:ext cx="1403747" cy="1403747"/>
          </a:xfrm>
          <a:prstGeom prst="rect">
            <a:avLst/>
          </a:prstGeom>
        </p:spPr>
      </p:pic>
      <p:pic>
        <p:nvPicPr>
          <p:cNvPr id="5" name="Graphic 4" descr="Coins">
            <a:extLst>
              <a:ext uri="{FF2B5EF4-FFF2-40B4-BE49-F238E27FC236}">
                <a16:creationId xmlns:a16="http://schemas.microsoft.com/office/drawing/2014/main" id="{316A9317-483E-4411-988B-295C0E2335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3350" y="3721894"/>
            <a:ext cx="685800" cy="685800"/>
          </a:xfrm>
          <a:prstGeom prst="rect">
            <a:avLst/>
          </a:prstGeom>
        </p:spPr>
      </p:pic>
      <p:pic>
        <p:nvPicPr>
          <p:cNvPr id="6" name="Graphic 5" descr="Coins">
            <a:extLst>
              <a:ext uri="{FF2B5EF4-FFF2-40B4-BE49-F238E27FC236}">
                <a16:creationId xmlns:a16="http://schemas.microsoft.com/office/drawing/2014/main" id="{7536AAB0-F8C1-4494-B81D-89A87138AC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9829" y="3371850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6E5EE6C5-848B-47CF-847F-B3CA75D5FC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6997" y="1134667"/>
            <a:ext cx="8085534" cy="592931"/>
          </a:xfrm>
        </p:spPr>
        <p:txBody>
          <a:bodyPr/>
          <a:lstStyle/>
          <a:p>
            <a:pPr>
              <a:defRPr/>
            </a:pPr>
            <a:r>
              <a:rPr lang="en-GB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Funding Formula (NFF) – Key Factors</a:t>
            </a:r>
            <a:endParaRPr lang="en-GB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EB4C59C-84E8-4CE3-8912-7C1621C8C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997" y="1808560"/>
            <a:ext cx="8371284" cy="378023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685800">
              <a:buNone/>
              <a:defRPr/>
            </a:pPr>
            <a:r>
              <a:rPr lang="en-GB" altLang="en-US" sz="18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School-Led Funding factors</a:t>
            </a:r>
          </a:p>
          <a:p>
            <a:pPr marL="257175" indent="-257175" defTabSz="685800">
              <a:buFontTx/>
              <a:buChar char="-"/>
              <a:defRPr/>
            </a:pPr>
            <a:endParaRPr lang="en-GB" altLang="en-US" sz="600" kern="0" dirty="0">
              <a:solidFill>
                <a:srgbClr val="000000"/>
              </a:solidFill>
              <a:latin typeface="Arial"/>
            </a:endParaRPr>
          </a:p>
          <a:p>
            <a:pPr marL="257175" indent="-257175" defTabSz="685800">
              <a:buFontTx/>
              <a:buChar char="-"/>
              <a:defRPr/>
            </a:pPr>
            <a:r>
              <a:rPr lang="en-GB" altLang="en-US" sz="1500" dirty="0">
                <a:solidFill>
                  <a:srgbClr val="000000"/>
                </a:solidFill>
                <a:latin typeface="Arial"/>
              </a:rPr>
              <a:t>Lump Sum – flat rate for all schools</a:t>
            </a:r>
          </a:p>
          <a:p>
            <a:pPr marL="257175" indent="-257175" defTabSz="685800">
              <a:buFontTx/>
              <a:buChar char="-"/>
              <a:defRPr/>
            </a:pPr>
            <a:r>
              <a:rPr lang="en-GB" altLang="en-US" sz="1500" dirty="0">
                <a:solidFill>
                  <a:srgbClr val="000000"/>
                </a:solidFill>
                <a:latin typeface="Arial"/>
              </a:rPr>
              <a:t>Sparsity – small and rural schools</a:t>
            </a:r>
          </a:p>
          <a:p>
            <a:pPr marL="257175" indent="-257175" defTabSz="685800">
              <a:buFontTx/>
              <a:buChar char="-"/>
              <a:defRPr/>
            </a:pPr>
            <a:r>
              <a:rPr lang="en-GB" altLang="en-US" sz="1500" dirty="0">
                <a:solidFill>
                  <a:srgbClr val="000000"/>
                </a:solidFill>
                <a:latin typeface="Arial"/>
              </a:rPr>
              <a:t>Rates – funded on basis of previous year</a:t>
            </a:r>
          </a:p>
          <a:p>
            <a:pPr marL="257175" indent="-257175" defTabSz="685800">
              <a:buFontTx/>
              <a:buChar char="-"/>
              <a:defRPr/>
            </a:pPr>
            <a:r>
              <a:rPr lang="en-GB" altLang="en-US" sz="1500" dirty="0">
                <a:solidFill>
                  <a:srgbClr val="000000"/>
                </a:solidFill>
                <a:latin typeface="Arial"/>
              </a:rPr>
              <a:t>PFI – funded on historic basis</a:t>
            </a:r>
          </a:p>
          <a:p>
            <a:pPr marL="257175" indent="-257175" defTabSz="685800">
              <a:buFontTx/>
              <a:buChar char="-"/>
              <a:defRPr/>
            </a:pPr>
            <a:r>
              <a:rPr lang="en-GB" altLang="en-US" sz="1500" dirty="0">
                <a:solidFill>
                  <a:srgbClr val="000000"/>
                </a:solidFill>
                <a:latin typeface="Arial"/>
              </a:rPr>
              <a:t>Split Site Allowance – funded on historic basis (0.5mile)</a:t>
            </a:r>
          </a:p>
          <a:p>
            <a:pPr marL="257175" indent="-257175" defTabSz="685800">
              <a:buFontTx/>
              <a:buChar char="-"/>
              <a:defRPr/>
            </a:pPr>
            <a:r>
              <a:rPr lang="en-GB" altLang="en-US" sz="1500" dirty="0">
                <a:solidFill>
                  <a:srgbClr val="000000"/>
                </a:solidFill>
                <a:latin typeface="Arial"/>
              </a:rPr>
              <a:t>Exceptional Premises – funded on historic basis</a:t>
            </a:r>
          </a:p>
          <a:p>
            <a:pPr marL="257175" indent="-257175" defTabSz="685800">
              <a:buFontTx/>
              <a:buChar char="-"/>
              <a:defRPr/>
            </a:pPr>
            <a:r>
              <a:rPr lang="en-GB" altLang="en-US" sz="1500" dirty="0">
                <a:solidFill>
                  <a:srgbClr val="000000"/>
                </a:solidFill>
                <a:latin typeface="Arial"/>
              </a:rPr>
              <a:t>Growth – funded on national formula</a:t>
            </a:r>
          </a:p>
          <a:p>
            <a:pPr marL="257175" indent="-257175" defTabSz="685800">
              <a:buFontTx/>
              <a:buChar char="-"/>
              <a:defRPr/>
            </a:pPr>
            <a:endParaRPr lang="en-GB" altLang="en-US" sz="1500" dirty="0">
              <a:solidFill>
                <a:srgbClr val="000000"/>
              </a:solidFill>
              <a:latin typeface="Arial"/>
            </a:endParaRPr>
          </a:p>
          <a:p>
            <a:pPr marL="257175" indent="-257175" defTabSz="685800">
              <a:buFontTx/>
              <a:buChar char="-"/>
              <a:defRPr/>
            </a:pPr>
            <a:endParaRPr lang="en-GB" altLang="en-US" sz="1500" kern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" name="Graphic 4" descr="Piggy Bank">
            <a:extLst>
              <a:ext uri="{FF2B5EF4-FFF2-40B4-BE49-F238E27FC236}">
                <a16:creationId xmlns:a16="http://schemas.microsoft.com/office/drawing/2014/main" id="{A1178FF3-4F3C-4BFB-B5CA-A7E47AFFB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419" y="2888457"/>
            <a:ext cx="1997869" cy="1999060"/>
          </a:xfrm>
          <a:prstGeom prst="rect">
            <a:avLst/>
          </a:prstGeom>
        </p:spPr>
      </p:pic>
      <p:pic>
        <p:nvPicPr>
          <p:cNvPr id="6" name="Graphic 5" descr="Coins">
            <a:extLst>
              <a:ext uri="{FF2B5EF4-FFF2-40B4-BE49-F238E27FC236}">
                <a16:creationId xmlns:a16="http://schemas.microsoft.com/office/drawing/2014/main" id="{B067FBAB-8FEF-4F86-8034-15221DD176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8841" y="3775472"/>
            <a:ext cx="685800" cy="685800"/>
          </a:xfrm>
          <a:prstGeom prst="rect">
            <a:avLst/>
          </a:prstGeom>
        </p:spPr>
      </p:pic>
      <p:pic>
        <p:nvPicPr>
          <p:cNvPr id="7" name="Graphic 6" descr="Coins">
            <a:extLst>
              <a:ext uri="{FF2B5EF4-FFF2-40B4-BE49-F238E27FC236}">
                <a16:creationId xmlns:a16="http://schemas.microsoft.com/office/drawing/2014/main" id="{827EDD25-D553-44B3-90A4-18917AC406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6510" y="3425429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16AF58-F8C5-413B-BBFF-DABE6977E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7" y="1166018"/>
            <a:ext cx="8229600" cy="4525963"/>
          </a:xfrm>
        </p:spPr>
        <p:txBody>
          <a:bodyPr>
            <a:normAutofit/>
          </a:bodyPr>
          <a:lstStyle/>
          <a:p>
            <a:r>
              <a:rPr lang="en-GB" dirty="0"/>
              <a:t>Grant Davis – </a:t>
            </a:r>
            <a:r>
              <a:rPr lang="en-US" dirty="0"/>
              <a:t>Schools Strategic Financial Support Manager</a:t>
            </a:r>
            <a:endParaRPr lang="en-GB" dirty="0"/>
          </a:p>
          <a:p>
            <a:r>
              <a:rPr lang="en-GB" dirty="0"/>
              <a:t>Chairs Forum evolution</a:t>
            </a:r>
          </a:p>
          <a:p>
            <a:r>
              <a:rPr lang="en-GB" dirty="0"/>
              <a:t>Working together with Wiltshire Council</a:t>
            </a:r>
          </a:p>
          <a:p>
            <a:r>
              <a:rPr lang="en-GB" dirty="0"/>
              <a:t>What else do you want from WGA</a:t>
            </a:r>
          </a:p>
          <a:p>
            <a:pPr lvl="1"/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8EE36B6-86EA-44B6-8EBB-486B17A21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139025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B6319D4D-8960-4068-B9EE-799486C6FF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6997" y="1052513"/>
            <a:ext cx="8085534" cy="647700"/>
          </a:xfrm>
        </p:spPr>
        <p:txBody>
          <a:bodyPr/>
          <a:lstStyle/>
          <a:p>
            <a:pPr>
              <a:defRPr/>
            </a:pPr>
            <a:r>
              <a:rPr lang="en-GB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£14bn Pledge - Boost for schools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DA1A86-28F4-41F2-B767-44225D8C9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766" y="1808560"/>
            <a:ext cx="8085534" cy="3456384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GB" altLang="en-US" b="1" dirty="0"/>
              <a:t>Latest Information 2021-22</a:t>
            </a:r>
          </a:p>
          <a:p>
            <a:pPr marL="257175" lvl="1" indent="0">
              <a:buNone/>
              <a:defRPr/>
            </a:pPr>
            <a:endParaRPr lang="en-GB" altLang="en-US" sz="1200" dirty="0"/>
          </a:p>
          <a:p>
            <a:pPr marL="257175" lvl="1" indent="0">
              <a:buNone/>
              <a:defRPr/>
            </a:pPr>
            <a:r>
              <a:rPr lang="en-GB" alt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2019-20 to 2020-21 to 2021-22</a:t>
            </a:r>
          </a:p>
          <a:p>
            <a:pPr marL="257175" lvl="1" indent="0">
              <a:buNone/>
              <a:defRPr/>
            </a:pPr>
            <a:r>
              <a:rPr lang="en-GB" altLang="en-US" dirty="0"/>
              <a:t>Minimum per Pupil Funding Levels Increased</a:t>
            </a:r>
          </a:p>
          <a:p>
            <a:pPr lvl="2">
              <a:defRPr/>
            </a:pPr>
            <a:r>
              <a:rPr lang="en-GB" altLang="en-US" dirty="0"/>
              <a:t>Secondary from £4,800 to £5,000 to £5,415</a:t>
            </a:r>
          </a:p>
          <a:p>
            <a:pPr lvl="2">
              <a:defRPr/>
            </a:pPr>
            <a:r>
              <a:rPr lang="en-GB" altLang="en-US" dirty="0"/>
              <a:t>Primary from £3,500 to £3,750 to £4,180</a:t>
            </a:r>
          </a:p>
          <a:p>
            <a:pPr marL="685800" lvl="2" indent="0">
              <a:buNone/>
              <a:defRPr/>
            </a:pPr>
            <a:endParaRPr lang="en-GB" altLang="en-US" dirty="0"/>
          </a:p>
          <a:p>
            <a:pPr marL="257175" lvl="1" indent="0">
              <a:buNone/>
              <a:defRPr/>
            </a:pPr>
            <a:r>
              <a:rPr lang="en-GB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calculated?</a:t>
            </a:r>
          </a:p>
          <a:p>
            <a:pPr marL="257175" lvl="1" indent="0">
              <a:buNone/>
              <a:defRPr/>
            </a:pPr>
            <a:r>
              <a:rPr lang="en-GB" altLang="en-US" dirty="0"/>
              <a:t>Take total of a schools funding and divide by the Number on Roll</a:t>
            </a:r>
          </a:p>
          <a:p>
            <a:pPr marL="685800" lvl="2" indent="0">
              <a:buNone/>
              <a:defRPr/>
            </a:pPr>
            <a:endParaRPr lang="en-GB" altLang="en-US" dirty="0"/>
          </a:p>
          <a:p>
            <a:pPr marL="0" indent="0">
              <a:buNone/>
              <a:defRPr/>
            </a:pPr>
            <a:r>
              <a:rPr lang="en-GB" altLang="en-US" b="1" i="1" dirty="0"/>
              <a:t>These new funding rates must be applied – mandatory funding!</a:t>
            </a:r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472AE47B-A130-4F53-BFBB-50223B47AB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6997" y="944166"/>
            <a:ext cx="8085534" cy="864394"/>
          </a:xfrm>
        </p:spPr>
        <p:txBody>
          <a:bodyPr/>
          <a:lstStyle/>
          <a:p>
            <a:pPr>
              <a:defRPr/>
            </a:pPr>
            <a:r>
              <a:rPr lang="en-GB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Minimum per Pupil Funding Level </a:t>
            </a:r>
          </a:p>
        </p:txBody>
      </p:sp>
      <p:pic>
        <p:nvPicPr>
          <p:cNvPr id="31747" name="Picture 1">
            <a:extLst>
              <a:ext uri="{FF2B5EF4-FFF2-40B4-BE49-F238E27FC236}">
                <a16:creationId xmlns:a16="http://schemas.microsoft.com/office/drawing/2014/main" id="{EE408E5F-7B69-4E2F-B93A-86877E43B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66" y="1620441"/>
            <a:ext cx="5400675" cy="429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Content Placeholder 4">
            <a:extLst>
              <a:ext uri="{FF2B5EF4-FFF2-40B4-BE49-F238E27FC236}">
                <a16:creationId xmlns:a16="http://schemas.microsoft.com/office/drawing/2014/main" id="{D382CECD-09C5-47F3-AAAB-BB3636990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30" b="-2330"/>
          <a:stretch>
            <a:fillRect/>
          </a:stretch>
        </p:blipFill>
        <p:spPr bwMode="auto">
          <a:xfrm>
            <a:off x="6471047" y="1620441"/>
            <a:ext cx="2427684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9C6A276C-AC0E-41B0-9AC0-2DE07A4F4B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6997" y="964407"/>
            <a:ext cx="8085534" cy="864394"/>
          </a:xfrm>
        </p:spPr>
        <p:txBody>
          <a:bodyPr/>
          <a:lstStyle/>
          <a:p>
            <a:pPr>
              <a:defRPr/>
            </a:pPr>
            <a:r>
              <a:rPr lang="en-GB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Minimum per Pupil Funding Level </a:t>
            </a:r>
          </a:p>
        </p:txBody>
      </p:sp>
      <p:pic>
        <p:nvPicPr>
          <p:cNvPr id="32771" name="Picture 1">
            <a:extLst>
              <a:ext uri="{FF2B5EF4-FFF2-40B4-BE49-F238E27FC236}">
                <a16:creationId xmlns:a16="http://schemas.microsoft.com/office/drawing/2014/main" id="{30AA43B0-9B8A-401F-9F24-A831F9560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4019"/>
            <a:ext cx="5484019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Content Placeholder 4">
            <a:extLst>
              <a:ext uri="{FF2B5EF4-FFF2-40B4-BE49-F238E27FC236}">
                <a16:creationId xmlns:a16="http://schemas.microsoft.com/office/drawing/2014/main" id="{01A62553-8B38-4176-AD8D-06E44EDF1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30" b="-2330"/>
          <a:stretch>
            <a:fillRect/>
          </a:stretch>
        </p:blipFill>
        <p:spPr bwMode="auto">
          <a:xfrm>
            <a:off x="6467475" y="1674019"/>
            <a:ext cx="2427685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2">
            <a:extLst>
              <a:ext uri="{FF2B5EF4-FFF2-40B4-BE49-F238E27FC236}">
                <a16:creationId xmlns:a16="http://schemas.microsoft.com/office/drawing/2014/main" id="{A9EE3D61-1BB9-4BDA-A5EB-BD2C706036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6997" y="944166"/>
            <a:ext cx="8085534" cy="8572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Schools Budget Update 2021-22 - Key Changes</a:t>
            </a:r>
          </a:p>
        </p:txBody>
      </p:sp>
      <p:pic>
        <p:nvPicPr>
          <p:cNvPr id="33795" name="Picture 3">
            <a:extLst>
              <a:ext uri="{FF2B5EF4-FFF2-40B4-BE49-F238E27FC236}">
                <a16:creationId xmlns:a16="http://schemas.microsoft.com/office/drawing/2014/main" id="{4E937505-6DFA-4926-BBDB-66D6E6765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54" y="2078831"/>
            <a:ext cx="2574131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13">
            <a:extLst>
              <a:ext uri="{FF2B5EF4-FFF2-40B4-BE49-F238E27FC236}">
                <a16:creationId xmlns:a16="http://schemas.microsoft.com/office/drawing/2014/main" id="{5A659234-D04C-47D8-8B0E-BFFF6A6C6C55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3221831" y="2025253"/>
            <a:ext cx="5382816" cy="318611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GB" sz="1350" dirty="0"/>
              <a:t>The main funding formula for 2021-22 is similar to 2020-21 but the key following changes should be noted: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GB" sz="1350" dirty="0"/>
          </a:p>
          <a:p>
            <a:pPr>
              <a:lnSpc>
                <a:spcPct val="90000"/>
              </a:lnSpc>
              <a:spcAft>
                <a:spcPts val="450"/>
              </a:spcAft>
              <a:defRPr/>
            </a:pPr>
            <a:r>
              <a:rPr lang="en-GB" sz="1350" dirty="0"/>
              <a:t>Funding schools at National Funding Formula values</a:t>
            </a:r>
          </a:p>
          <a:p>
            <a:pPr>
              <a:lnSpc>
                <a:spcPct val="90000"/>
              </a:lnSpc>
              <a:spcAft>
                <a:spcPts val="450"/>
              </a:spcAft>
              <a:defRPr/>
            </a:pPr>
            <a:r>
              <a:rPr lang="en-GB" sz="1350" dirty="0"/>
              <a:t>An increase in Pupil and School led funding values of 3% </a:t>
            </a:r>
          </a:p>
          <a:p>
            <a:pPr>
              <a:lnSpc>
                <a:spcPct val="90000"/>
              </a:lnSpc>
              <a:spcAft>
                <a:spcPts val="450"/>
              </a:spcAft>
              <a:defRPr/>
            </a:pPr>
            <a:r>
              <a:rPr lang="en-GB" sz="1350" dirty="0"/>
              <a:t>Teachers Pay and Pension Grants being baselined into AWPU values (£180 / £265)</a:t>
            </a:r>
          </a:p>
          <a:p>
            <a:pPr>
              <a:lnSpc>
                <a:spcPct val="90000"/>
              </a:lnSpc>
              <a:spcAft>
                <a:spcPts val="450"/>
              </a:spcAft>
              <a:defRPr/>
            </a:pPr>
            <a:r>
              <a:rPr lang="en-GB" sz="1350" dirty="0"/>
              <a:t>IDACI data has been refreshed </a:t>
            </a:r>
          </a:p>
          <a:p>
            <a:pPr>
              <a:lnSpc>
                <a:spcPct val="90000"/>
              </a:lnSpc>
              <a:spcAft>
                <a:spcPts val="450"/>
              </a:spcAft>
              <a:defRPr/>
            </a:pPr>
            <a:r>
              <a:rPr lang="en-GB" sz="1350" dirty="0"/>
              <a:t>Increases in the minimum per pupil funding levels (MPPFL) to £4,180 and £5,415 in primary and secondary schools</a:t>
            </a:r>
          </a:p>
          <a:p>
            <a:pPr>
              <a:lnSpc>
                <a:spcPct val="90000"/>
              </a:lnSpc>
              <a:spcAft>
                <a:spcPts val="450"/>
              </a:spcAft>
              <a:defRPr/>
            </a:pPr>
            <a:r>
              <a:rPr lang="en-GB" sz="1350" dirty="0"/>
              <a:t>Introduction of Mobility factor</a:t>
            </a:r>
          </a:p>
          <a:p>
            <a:pPr>
              <a:lnSpc>
                <a:spcPct val="90000"/>
              </a:lnSpc>
              <a:spcAft>
                <a:spcPts val="450"/>
              </a:spcAft>
              <a:defRPr/>
            </a:pPr>
            <a:r>
              <a:rPr lang="en-GB" sz="1350" dirty="0"/>
              <a:t>Split Site Allowance up to £90,000</a:t>
            </a:r>
          </a:p>
          <a:p>
            <a:pPr marL="685800" lvl="2" indent="0" eaLnBrk="1" hangingPunct="1">
              <a:lnSpc>
                <a:spcPct val="90000"/>
              </a:lnSpc>
              <a:buNone/>
              <a:defRPr/>
            </a:pPr>
            <a:endParaRPr lang="en-GB" altLang="en-US" sz="1125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3E580647-BBC0-453F-B246-BC3CF5AD44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3419" y="944166"/>
            <a:ext cx="8085535" cy="864394"/>
          </a:xfrm>
        </p:spPr>
        <p:txBody>
          <a:bodyPr/>
          <a:lstStyle/>
          <a:p>
            <a:pPr>
              <a:defRPr/>
            </a:pPr>
            <a:r>
              <a:rPr lang="en-GB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Boost for schools (21-22) – High Needs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A63D0-FCDC-4191-A757-383CE5756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766" y="1828800"/>
            <a:ext cx="8085534" cy="2700338"/>
          </a:xfrm>
        </p:spPr>
        <p:txBody>
          <a:bodyPr/>
          <a:lstStyle/>
          <a:p>
            <a:pPr>
              <a:defRPr/>
            </a:pPr>
            <a:r>
              <a:rPr lang="en-GB" dirty="0"/>
              <a:t>Additional £730m nationally</a:t>
            </a:r>
          </a:p>
          <a:p>
            <a:pPr>
              <a:defRPr/>
            </a:pPr>
            <a:r>
              <a:rPr lang="en-GB" dirty="0"/>
              <a:t>Wiltshire’s share – Extra </a:t>
            </a:r>
            <a:r>
              <a:rPr lang="en-GB" sz="2100" b="1" dirty="0"/>
              <a:t>£5m </a:t>
            </a:r>
          </a:p>
          <a:p>
            <a:pPr>
              <a:defRPr/>
            </a:pPr>
            <a:r>
              <a:rPr lang="en-GB" dirty="0"/>
              <a:t>Good news – Yes!</a:t>
            </a:r>
          </a:p>
          <a:p>
            <a:pPr>
              <a:defRPr/>
            </a:pPr>
            <a:r>
              <a:rPr lang="en-GB" dirty="0"/>
              <a:t>Does it provide a sustainable solution?</a:t>
            </a:r>
          </a:p>
          <a:p>
            <a:pPr>
              <a:defRPr/>
            </a:pPr>
            <a:r>
              <a:rPr lang="en-GB" dirty="0"/>
              <a:t>Wiltshire’s overspend on high needs </a:t>
            </a:r>
          </a:p>
          <a:p>
            <a:pPr marL="0" indent="0">
              <a:buNone/>
              <a:defRPr/>
            </a:pPr>
            <a:r>
              <a:rPr lang="en-GB" dirty="0"/>
              <a:t>	- £19m cumulative deficit at end of 2020-21</a:t>
            </a:r>
          </a:p>
          <a:p>
            <a:pPr marL="0" indent="0">
              <a:buNone/>
              <a:defRPr/>
            </a:pPr>
            <a:r>
              <a:rPr lang="en-GB" dirty="0"/>
              <a:t>	</a:t>
            </a:r>
          </a:p>
          <a:p>
            <a:pPr>
              <a:defRPr/>
            </a:pPr>
            <a:r>
              <a:rPr lang="en-GB" dirty="0"/>
              <a:t>LA (Schools Forum) will continue to work through high needs issues</a:t>
            </a:r>
          </a:p>
          <a:p>
            <a:pPr>
              <a:defRPr/>
            </a:pPr>
            <a:endParaRPr lang="en-GB" dirty="0"/>
          </a:p>
        </p:txBody>
      </p:sp>
      <p:pic>
        <p:nvPicPr>
          <p:cNvPr id="34820" name="Graphic 3" descr="Piggy Bank">
            <a:extLst>
              <a:ext uri="{FF2B5EF4-FFF2-40B4-BE49-F238E27FC236}">
                <a16:creationId xmlns:a16="http://schemas.microsoft.com/office/drawing/2014/main" id="{D1CA82B8-B2F3-4C6C-B191-CE688CEE4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348" y="1482329"/>
            <a:ext cx="1997869" cy="1999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phic 4" descr="Coins">
            <a:extLst>
              <a:ext uri="{FF2B5EF4-FFF2-40B4-BE49-F238E27FC236}">
                <a16:creationId xmlns:a16="http://schemas.microsoft.com/office/drawing/2014/main" id="{CED72A41-0E06-43AE-BA72-36BFF30D6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3085" y="2832497"/>
            <a:ext cx="685800" cy="685800"/>
          </a:xfrm>
          <a:prstGeom prst="rect">
            <a:avLst/>
          </a:prstGeom>
        </p:spPr>
      </p:pic>
      <p:pic>
        <p:nvPicPr>
          <p:cNvPr id="6" name="Graphic 5" descr="Coins">
            <a:extLst>
              <a:ext uri="{FF2B5EF4-FFF2-40B4-BE49-F238E27FC236}">
                <a16:creationId xmlns:a16="http://schemas.microsoft.com/office/drawing/2014/main" id="{36CC3EA3-FF75-4AD6-A841-9BD7886F99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0754" y="2482454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AADEC246-D790-431A-9D33-B0D8206DC7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3419" y="944166"/>
            <a:ext cx="8085535" cy="864394"/>
          </a:xfrm>
        </p:spPr>
        <p:txBody>
          <a:bodyPr/>
          <a:lstStyle/>
          <a:p>
            <a:pPr>
              <a:defRPr/>
            </a:pPr>
            <a:r>
              <a:rPr lang="en-GB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Needs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F8405-8C69-48D1-8DBD-BEE0FA1AF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766" y="1828800"/>
            <a:ext cx="8085534" cy="2700338"/>
          </a:xfrm>
        </p:spPr>
        <p:txBody>
          <a:bodyPr/>
          <a:lstStyle/>
          <a:p>
            <a:pPr>
              <a:defRPr/>
            </a:pPr>
            <a:r>
              <a:rPr lang="en-GB" dirty="0"/>
              <a:t>Allocation of </a:t>
            </a:r>
            <a:r>
              <a:rPr 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£57m </a:t>
            </a:r>
            <a:r>
              <a:rPr lang="en-GB" dirty="0"/>
              <a:t>for Wiltshire – what is it for?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Funds Special Schools 				6 locations – 812 places</a:t>
            </a:r>
          </a:p>
          <a:p>
            <a:pPr>
              <a:defRPr/>
            </a:pPr>
            <a:r>
              <a:rPr lang="en-GB" dirty="0"/>
              <a:t>Resource Base places  				18 locations – 322 places</a:t>
            </a:r>
          </a:p>
          <a:p>
            <a:pPr>
              <a:defRPr/>
            </a:pPr>
            <a:r>
              <a:rPr lang="en-GB" dirty="0"/>
              <a:t>ELP places (Enhanced Learning Provision)		27 locations – 317 places</a:t>
            </a:r>
          </a:p>
          <a:p>
            <a:pPr>
              <a:defRPr/>
            </a:pPr>
            <a:r>
              <a:rPr lang="en-GB" dirty="0"/>
              <a:t>Top-Ups </a:t>
            </a:r>
          </a:p>
          <a:p>
            <a:pPr>
              <a:defRPr/>
            </a:pPr>
            <a:r>
              <a:rPr lang="en-GB" dirty="0"/>
              <a:t>NPA’s (Named pupil Allowances)</a:t>
            </a:r>
          </a:p>
          <a:p>
            <a:pPr>
              <a:defRPr/>
            </a:pPr>
            <a:r>
              <a:rPr lang="en-GB" dirty="0"/>
              <a:t>SEN Support at the LA for all schools</a:t>
            </a:r>
          </a:p>
        </p:txBody>
      </p:sp>
      <p:sp>
        <p:nvSpPr>
          <p:cNvPr id="35844" name="TextBox 1">
            <a:extLst>
              <a:ext uri="{FF2B5EF4-FFF2-40B4-BE49-F238E27FC236}">
                <a16:creationId xmlns:a16="http://schemas.microsoft.com/office/drawing/2014/main" id="{5756413D-4467-4676-AC23-BBFB8A1D0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0291" y="3088481"/>
            <a:ext cx="6858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350">
              <a:solidFill>
                <a:srgbClr val="000000"/>
              </a:solidFill>
            </a:endParaRPr>
          </a:p>
        </p:txBody>
      </p:sp>
      <p:pic>
        <p:nvPicPr>
          <p:cNvPr id="35845" name="Picture 5">
            <a:extLst>
              <a:ext uri="{FF2B5EF4-FFF2-40B4-BE49-F238E27FC236}">
                <a16:creationId xmlns:a16="http://schemas.microsoft.com/office/drawing/2014/main" id="{DD6CA909-68AB-4129-811F-4DBAF2C9A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575" y="3443288"/>
            <a:ext cx="1846660" cy="1702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1">
            <a:extLst>
              <a:ext uri="{FF2B5EF4-FFF2-40B4-BE49-F238E27FC236}">
                <a16:creationId xmlns:a16="http://schemas.microsoft.com/office/drawing/2014/main" id="{B1092522-0322-4974-B8E3-5582F6330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66" y="4485085"/>
            <a:ext cx="5454253" cy="57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2">
            <a:extLst>
              <a:ext uri="{FF2B5EF4-FFF2-40B4-BE49-F238E27FC236}">
                <a16:creationId xmlns:a16="http://schemas.microsoft.com/office/drawing/2014/main" id="{B4FA6C11-C9A5-477C-AC07-F17764FE5D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6997" y="969169"/>
            <a:ext cx="6010275" cy="857250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the funding rates ?</a:t>
            </a:r>
          </a:p>
        </p:txBody>
      </p:sp>
      <p:sp>
        <p:nvSpPr>
          <p:cNvPr id="14339" name="Rectangle 13">
            <a:extLst>
              <a:ext uri="{FF2B5EF4-FFF2-40B4-BE49-F238E27FC236}">
                <a16:creationId xmlns:a16="http://schemas.microsoft.com/office/drawing/2014/main" id="{192DEF2E-8CEE-45F1-921F-2341FDCD8C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4628" y="1822847"/>
            <a:ext cx="6766322" cy="3024188"/>
          </a:xfrm>
        </p:spPr>
        <p:txBody>
          <a:bodyPr/>
          <a:lstStyle/>
          <a:p>
            <a:pPr>
              <a:buFontTx/>
              <a:buChar char="-"/>
              <a:defRPr/>
            </a:pPr>
            <a:r>
              <a:rPr lang="en-GB" sz="1500" dirty="0"/>
              <a:t>Same in all settings</a:t>
            </a:r>
          </a:p>
          <a:p>
            <a:pPr>
              <a:buFontTx/>
              <a:buNone/>
              <a:defRPr/>
            </a:pPr>
            <a:endParaRPr lang="en-GB" sz="525" dirty="0"/>
          </a:p>
          <a:p>
            <a:pPr>
              <a:buFontTx/>
              <a:buChar char="-"/>
              <a:defRPr/>
            </a:pPr>
            <a:r>
              <a:rPr lang="en-GB" sz="1500" dirty="0"/>
              <a:t>Resource Bases and (Enhanced Learning Provision) ELP’s - Place funding is determined by the DfE and paid at £6,000 per filled place (not NPA’s)</a:t>
            </a:r>
          </a:p>
          <a:p>
            <a:pPr>
              <a:buFontTx/>
              <a:buChar char="-"/>
              <a:defRPr/>
            </a:pPr>
            <a:endParaRPr lang="en-GB" sz="525" dirty="0"/>
          </a:p>
          <a:p>
            <a:pPr>
              <a:buFontTx/>
              <a:buChar char="-"/>
              <a:defRPr/>
            </a:pPr>
            <a:r>
              <a:rPr lang="en-GB" sz="1500" dirty="0"/>
              <a:t>Top-up rates are agreed locally by Schools Forum and the current rates are detailed in the table below</a:t>
            </a:r>
          </a:p>
          <a:p>
            <a:pPr>
              <a:buFontTx/>
              <a:buChar char="-"/>
              <a:defRPr/>
            </a:pPr>
            <a:endParaRPr lang="en-GB" sz="1500" dirty="0"/>
          </a:p>
          <a:p>
            <a:pPr>
              <a:buFontTx/>
              <a:buChar char="-"/>
              <a:defRPr/>
            </a:pPr>
            <a:endParaRPr lang="en-GB" sz="525" dirty="0"/>
          </a:p>
          <a:p>
            <a:pPr>
              <a:buFontTx/>
              <a:buChar char="-"/>
              <a:defRPr/>
            </a:pPr>
            <a:endParaRPr lang="en-GB" sz="525" dirty="0"/>
          </a:p>
          <a:p>
            <a:pPr marL="0" indent="0">
              <a:buNone/>
              <a:defRPr/>
            </a:pPr>
            <a:endParaRPr lang="en-GB" sz="1500" dirty="0"/>
          </a:p>
          <a:p>
            <a:pPr>
              <a:buFontTx/>
              <a:buChar char="-"/>
              <a:defRPr/>
            </a:pPr>
            <a:endParaRPr lang="en-GB" sz="1500" dirty="0"/>
          </a:p>
          <a:p>
            <a:pPr>
              <a:buFontTx/>
              <a:buChar char="-"/>
              <a:defRPr/>
            </a:pPr>
            <a:r>
              <a:rPr lang="en-GB" sz="1500" dirty="0"/>
              <a:t>Pupil registered in a resource base with a band of U1 would attract top-up funding of £4,067, plus the place funding of £6,000 = £10,067.</a:t>
            </a:r>
          </a:p>
          <a:p>
            <a:pPr>
              <a:buFontTx/>
              <a:buChar char="-"/>
              <a:defRPr/>
            </a:pPr>
            <a:endParaRPr lang="en-GB" sz="600" dirty="0"/>
          </a:p>
          <a:p>
            <a:pPr>
              <a:buFontTx/>
              <a:buChar char="-"/>
              <a:defRPr/>
            </a:pPr>
            <a:r>
              <a:rPr lang="en-GB" sz="1500" dirty="0"/>
              <a:t>Pupil with an NPA and band of U1 would attract funding of £4,067 only.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GB" altLang="en-US" sz="1500" dirty="0"/>
          </a:p>
        </p:txBody>
      </p:sp>
      <p:pic>
        <p:nvPicPr>
          <p:cNvPr id="36868" name="Picture 1">
            <a:extLst>
              <a:ext uri="{FF2B5EF4-FFF2-40B4-BE49-F238E27FC236}">
                <a16:creationId xmlns:a16="http://schemas.microsoft.com/office/drawing/2014/main" id="{83A9EF68-AAE9-4A85-868D-69D0EADA9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3482579"/>
            <a:ext cx="5805488" cy="57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A7377FB3-50D2-43E4-AA08-E2A49AA12D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0094" y="1178719"/>
            <a:ext cx="8085535" cy="425054"/>
          </a:xfrm>
        </p:spPr>
        <p:txBody>
          <a:bodyPr/>
          <a:lstStyle/>
          <a:p>
            <a:pPr>
              <a:defRPr/>
            </a:pPr>
            <a:r>
              <a:rPr lang="en-GB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Notional SEN Funding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219A4-C67B-428C-9EB0-081CCF0A6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094" y="1538288"/>
            <a:ext cx="8085535" cy="2917031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GB" sz="1350" dirty="0"/>
              <a:t>  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GB" dirty="0"/>
              <a:t>The </a:t>
            </a:r>
            <a:r>
              <a:rPr lang="en-GB" b="1" dirty="0"/>
              <a:t>Notional SEN funding </a:t>
            </a:r>
            <a:r>
              <a:rPr lang="en-GB" dirty="0"/>
              <a:t>is an identified amount of money within a school's overall funding that is to contribute to the special educational provision of children with </a:t>
            </a:r>
            <a:r>
              <a:rPr lang="en-GB" b="1" dirty="0"/>
              <a:t>SEN</a:t>
            </a:r>
            <a:r>
              <a:rPr lang="en-GB" dirty="0"/>
              <a:t> or disabilities.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GB" sz="1350" dirty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GB" dirty="0"/>
              <a:t>Funding for notional special educational needs (notional SEN) is not a separate formula factor.  In a schools Funding Certificate / GAG Statement local authorities specify how much of the schools funding a school receives through the formula constitutes its notional SEN budget.</a:t>
            </a:r>
            <a:r>
              <a:rPr lang="en-GB" sz="1350" dirty="0"/>
              <a:t>  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GB" sz="1350" dirty="0"/>
              <a:t>                                  </a:t>
            </a:r>
          </a:p>
          <a:p>
            <a:pPr marL="0" indent="0">
              <a:buNone/>
              <a:defRPr/>
            </a:pPr>
            <a:r>
              <a:rPr lang="en-GB" dirty="0"/>
              <a:t>From Supporting Information, the breakdown is set out</a:t>
            </a:r>
          </a:p>
          <a:p>
            <a:pPr marL="0" indent="0">
              <a:buNone/>
              <a:defRPr/>
            </a:pPr>
            <a:endParaRPr lang="en-GB" dirty="0"/>
          </a:p>
          <a:p>
            <a:pPr>
              <a:defRPr/>
            </a:pPr>
            <a:endParaRPr lang="en-GB" dirty="0"/>
          </a:p>
        </p:txBody>
      </p:sp>
      <p:pic>
        <p:nvPicPr>
          <p:cNvPr id="38916" name="Picture 1">
            <a:extLst>
              <a:ext uri="{FF2B5EF4-FFF2-40B4-BE49-F238E27FC236}">
                <a16:creationId xmlns:a16="http://schemas.microsoft.com/office/drawing/2014/main" id="{F5E1602E-71B3-4FB8-BD1C-89A594123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" y="4185047"/>
            <a:ext cx="8358188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4A9C7B52-CE8F-429F-B824-037C053725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6997" y="1214437"/>
            <a:ext cx="8085534" cy="425054"/>
          </a:xfrm>
        </p:spPr>
        <p:txBody>
          <a:bodyPr/>
          <a:lstStyle/>
          <a:p>
            <a:pPr>
              <a:defRPr/>
            </a:pPr>
            <a:r>
              <a:rPr lang="en-GB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Notional SEN Funding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D30FF-CE70-462C-ABEE-D0723E892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997" y="1538288"/>
            <a:ext cx="8085534" cy="361831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GB" sz="1350" dirty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GB" sz="1800" b="1" u="sng" dirty="0"/>
              <a:t>DFE Guidance</a:t>
            </a:r>
            <a:r>
              <a:rPr lang="en-GB" sz="1350" dirty="0"/>
              <a:t>   </a:t>
            </a:r>
          </a:p>
          <a:p>
            <a:pPr marL="0" indent="0">
              <a:buNone/>
              <a:defRPr/>
            </a:pPr>
            <a:r>
              <a:rPr lang="en-GB" dirty="0"/>
              <a:t>Schools are expected to use their Notional SEN Budget to:</a:t>
            </a:r>
          </a:p>
          <a:p>
            <a:pPr>
              <a:buFontTx/>
              <a:buChar char="-"/>
              <a:defRPr/>
            </a:pPr>
            <a:r>
              <a:rPr lang="en-GB" dirty="0"/>
              <a:t>meet the needs of pupils with high-incidence SEN and </a:t>
            </a:r>
          </a:p>
          <a:p>
            <a:pPr>
              <a:buFontTx/>
              <a:buChar char="-"/>
              <a:defRPr/>
            </a:pPr>
            <a:r>
              <a:rPr lang="en-GB" dirty="0"/>
              <a:t>to contribute to the cost of provision for high needs pupils. </a:t>
            </a:r>
          </a:p>
          <a:p>
            <a:pPr>
              <a:buFontTx/>
              <a:buChar char="-"/>
              <a:defRPr/>
            </a:pPr>
            <a:endParaRPr lang="en-GB" dirty="0"/>
          </a:p>
          <a:p>
            <a:pPr marL="0" indent="0">
              <a:buNone/>
              <a:defRPr/>
            </a:pPr>
            <a:r>
              <a:rPr lang="en-GB" b="1" dirty="0"/>
              <a:t>DfE guidance states that schools should fund the first £6,000 worth of High Needs Provision for all pupils with SEN.  </a:t>
            </a:r>
            <a:r>
              <a:rPr lang="en-GB" dirty="0"/>
              <a:t>In reality, this figure will vary according to the individual needs of each pupil with SEN and the provision put in place.</a:t>
            </a:r>
          </a:p>
          <a:p>
            <a:pPr marL="0" indent="0">
              <a:buNone/>
              <a:defRPr/>
            </a:pPr>
            <a:endParaRPr lang="en-GB" dirty="0"/>
          </a:p>
          <a:p>
            <a:pPr marL="0" indent="0">
              <a:buNone/>
              <a:defRPr/>
            </a:pPr>
            <a:r>
              <a:rPr lang="en-GB" dirty="0"/>
              <a:t>On top of the Notional SEN funding, additional ‘top-up’ funding for individual children with an EHCP is available, through a Named Pupil Allowance (NPA).   Schools will be familiar with the need for an EHCP and the processes involved.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>
            <a:extLst>
              <a:ext uri="{FF2B5EF4-FFF2-40B4-BE49-F238E27FC236}">
                <a16:creationId xmlns:a16="http://schemas.microsoft.com/office/drawing/2014/main" id="{9E39C8F8-55E1-4503-8120-57D7EDF1A8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6997" y="970360"/>
            <a:ext cx="8085534" cy="857250"/>
          </a:xfrm>
        </p:spPr>
        <p:txBody>
          <a:bodyPr/>
          <a:lstStyle/>
          <a:p>
            <a:pPr>
              <a:defRPr/>
            </a:pPr>
            <a:r>
              <a:rPr lang="en-GB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Quick Breather – Everyone ok?</a:t>
            </a:r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24FD1D14-320D-4725-BA36-87262858609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36997" y="1269206"/>
            <a:ext cx="8085534" cy="2700338"/>
          </a:xfrm>
        </p:spPr>
        <p:txBody>
          <a:bodyPr/>
          <a:lstStyle/>
          <a:p>
            <a:pPr>
              <a:defRPr/>
            </a:pPr>
            <a:endParaRPr lang="en-GB" altLang="en-US" sz="2700" dirty="0">
              <a:hlinkClick r:id="rId2"/>
            </a:endParaRPr>
          </a:p>
          <a:p>
            <a:pPr marL="0" indent="0">
              <a:buNone/>
              <a:defRPr/>
            </a:pPr>
            <a:r>
              <a:rPr lang="en-GB" alt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Budget Planning – February - June</a:t>
            </a:r>
            <a:br>
              <a:rPr lang="en-GB" altLang="en-US" sz="2700" dirty="0"/>
            </a:br>
            <a:br>
              <a:rPr lang="en-GB" altLang="en-US" sz="2700" dirty="0"/>
            </a:br>
            <a:endParaRPr lang="en-GB" altLang="en-US" sz="2700" dirty="0"/>
          </a:p>
        </p:txBody>
      </p:sp>
      <p:pic>
        <p:nvPicPr>
          <p:cNvPr id="40964" name="Picture 3">
            <a:extLst>
              <a:ext uri="{FF2B5EF4-FFF2-40B4-BE49-F238E27FC236}">
                <a16:creationId xmlns:a16="http://schemas.microsoft.com/office/drawing/2014/main" id="{082FB2D0-D734-4255-BCFD-76A75DA53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288" y="2349104"/>
            <a:ext cx="3781425" cy="2369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5A70B3F-F7F7-4233-A1E8-9673C5045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to Grant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06851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>
            <a:extLst>
              <a:ext uri="{FF2B5EF4-FFF2-40B4-BE49-F238E27FC236}">
                <a16:creationId xmlns:a16="http://schemas.microsoft.com/office/drawing/2014/main" id="{AD31BFC8-8837-449A-8E63-3B91B42CDB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6997" y="983456"/>
            <a:ext cx="8229600" cy="857250"/>
          </a:xfrm>
        </p:spPr>
        <p:txBody>
          <a:bodyPr/>
          <a:lstStyle/>
          <a:p>
            <a:pPr>
              <a:defRPr/>
            </a:pPr>
            <a:r>
              <a:rPr lang="en-GB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Sources of Income</a:t>
            </a:r>
          </a:p>
        </p:txBody>
      </p:sp>
      <p:sp>
        <p:nvSpPr>
          <p:cNvPr id="41987" name="Content Placeholder 3">
            <a:extLst>
              <a:ext uri="{FF2B5EF4-FFF2-40B4-BE49-F238E27FC236}">
                <a16:creationId xmlns:a16="http://schemas.microsoft.com/office/drawing/2014/main" id="{2D82018B-672A-4870-93A0-684623A60991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812006" y="1840706"/>
            <a:ext cx="4039791" cy="2963466"/>
          </a:xfrm>
        </p:spPr>
        <p:txBody>
          <a:bodyPr/>
          <a:lstStyle/>
          <a:p>
            <a:pPr eaLnBrk="1" hangingPunct="1"/>
            <a:r>
              <a:rPr lang="en-GB" altLang="en-US"/>
              <a:t>Funding from LA / DfE</a:t>
            </a:r>
          </a:p>
          <a:p>
            <a:pPr lvl="1" eaLnBrk="1" hangingPunct="1"/>
            <a:r>
              <a:rPr lang="en-GB" altLang="en-US"/>
              <a:t> Funding Certificate / GAG</a:t>
            </a:r>
          </a:p>
          <a:p>
            <a:pPr lvl="1" eaLnBrk="1" hangingPunct="1"/>
            <a:r>
              <a:rPr lang="en-GB" altLang="en-US"/>
              <a:t> Pupil Premium</a:t>
            </a:r>
          </a:p>
          <a:p>
            <a:pPr eaLnBrk="1" hangingPunct="1"/>
            <a:r>
              <a:rPr lang="en-GB" altLang="en-US"/>
              <a:t>Other LA Income</a:t>
            </a:r>
          </a:p>
          <a:p>
            <a:pPr lvl="2" eaLnBrk="1" hangingPunct="1"/>
            <a:r>
              <a:rPr lang="en-GB" altLang="en-US"/>
              <a:t>NPA income</a:t>
            </a:r>
          </a:p>
          <a:p>
            <a:pPr lvl="2" eaLnBrk="1" hangingPunct="1"/>
            <a:r>
              <a:rPr lang="en-GB" altLang="en-US"/>
              <a:t>High needs top up</a:t>
            </a:r>
          </a:p>
          <a:p>
            <a:pPr lvl="2" eaLnBrk="1" hangingPunct="1"/>
            <a:r>
              <a:rPr lang="en-GB" altLang="en-US"/>
              <a:t>Pupil growth funding</a:t>
            </a:r>
          </a:p>
          <a:p>
            <a:pPr eaLnBrk="1" hangingPunct="1"/>
            <a:r>
              <a:rPr lang="en-GB" altLang="en-US">
                <a:solidFill>
                  <a:srgbClr val="000000"/>
                </a:solidFill>
              </a:rPr>
              <a:t>Government Grants</a:t>
            </a:r>
            <a:endParaRPr lang="en-GB" altLang="en-US"/>
          </a:p>
          <a:p>
            <a:pPr lvl="2" eaLnBrk="1" hangingPunct="1"/>
            <a:r>
              <a:rPr lang="en-GB" altLang="en-US"/>
              <a:t>UIFSM</a:t>
            </a:r>
          </a:p>
          <a:p>
            <a:pPr lvl="2" eaLnBrk="1" hangingPunct="1"/>
            <a:r>
              <a:rPr lang="en-GB" altLang="en-US"/>
              <a:t>PE</a:t>
            </a:r>
          </a:p>
          <a:p>
            <a:pPr lvl="2" eaLnBrk="1" hangingPunct="1"/>
            <a:r>
              <a:rPr lang="en-GB" altLang="en-US"/>
              <a:t>Teacher Pay/Pension Grant - Ceasing</a:t>
            </a:r>
          </a:p>
          <a:p>
            <a:pPr lvl="2" eaLnBrk="1" hangingPunct="1"/>
            <a:r>
              <a:rPr lang="en-GB" altLang="en-US"/>
              <a:t>Covid – 19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en-GB" altLang="en-US"/>
          </a:p>
          <a:p>
            <a:pPr lvl="1" eaLnBrk="1" hangingPunct="1"/>
            <a:endParaRPr lang="en-GB" altLang="en-US"/>
          </a:p>
          <a:p>
            <a:pPr lvl="1" eaLnBrk="1" hangingPunct="1"/>
            <a:endParaRPr lang="en-GB" altLang="en-US"/>
          </a:p>
          <a:p>
            <a:endParaRPr lang="en-GB" altLang="en-US"/>
          </a:p>
        </p:txBody>
      </p:sp>
      <p:sp>
        <p:nvSpPr>
          <p:cNvPr id="25604" name="Content Placeholder 5">
            <a:extLst>
              <a:ext uri="{FF2B5EF4-FFF2-40B4-BE49-F238E27FC236}">
                <a16:creationId xmlns:a16="http://schemas.microsoft.com/office/drawing/2014/main" id="{48F9435D-FD8F-4E56-A4CC-64BF8C1910B1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>
          <a:xfrm>
            <a:off x="4644628" y="1916906"/>
            <a:ext cx="4042172" cy="3024188"/>
          </a:xfrm>
        </p:spPr>
        <p:txBody>
          <a:bodyPr/>
          <a:lstStyle/>
          <a:p>
            <a:pPr marL="342900" eaLnBrk="1" hangingPunct="1">
              <a:defRPr/>
            </a:pPr>
            <a:r>
              <a:rPr lang="en-GB" altLang="en-US" dirty="0"/>
              <a:t>Other Income</a:t>
            </a:r>
          </a:p>
          <a:p>
            <a:pPr lvl="2" eaLnBrk="1" hangingPunct="1">
              <a:defRPr/>
            </a:pPr>
            <a:r>
              <a:rPr lang="en-GB" altLang="en-US" dirty="0"/>
              <a:t>Lettings</a:t>
            </a:r>
          </a:p>
          <a:p>
            <a:pPr lvl="2" eaLnBrk="1" hangingPunct="1">
              <a:defRPr/>
            </a:pPr>
            <a:r>
              <a:rPr lang="en-GB" altLang="en-US" dirty="0"/>
              <a:t>Bank interest</a:t>
            </a:r>
          </a:p>
          <a:p>
            <a:pPr lvl="2" eaLnBrk="1" hangingPunct="1">
              <a:defRPr/>
            </a:pPr>
            <a:r>
              <a:rPr lang="en-GB" altLang="en-US" dirty="0"/>
              <a:t>Donations</a:t>
            </a:r>
          </a:p>
          <a:p>
            <a:pPr lvl="2" eaLnBrk="1" hangingPunct="1">
              <a:defRPr/>
            </a:pPr>
            <a:r>
              <a:rPr lang="en-GB" altLang="en-US" dirty="0"/>
              <a:t>Breakfast/after school clubs….</a:t>
            </a:r>
          </a:p>
          <a:p>
            <a:pPr eaLnBrk="1" hangingPunct="1">
              <a:defRPr/>
            </a:pPr>
            <a:r>
              <a:rPr lang="en-GB" altLang="en-US" dirty="0">
                <a:solidFill>
                  <a:srgbClr val="000000"/>
                </a:solidFill>
              </a:rPr>
              <a:t>Capital</a:t>
            </a:r>
          </a:p>
          <a:p>
            <a:pPr lvl="2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dirty="0"/>
              <a:t>Formula Capital</a:t>
            </a:r>
          </a:p>
          <a:p>
            <a:pPr lvl="2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dirty="0"/>
              <a:t>Other capital </a:t>
            </a:r>
          </a:p>
          <a:p>
            <a:pPr lvl="2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dirty="0"/>
              <a:t>CIF Bids (Academies)</a:t>
            </a:r>
          </a:p>
          <a:p>
            <a:pPr marL="342900" lvl="1" indent="0" eaLnBrk="1" hangingPunct="1">
              <a:buNone/>
              <a:defRPr/>
            </a:pPr>
            <a:endParaRPr lang="en-GB" altLang="en-US" sz="825" dirty="0"/>
          </a:p>
          <a:p>
            <a:pPr eaLnBrk="1" hangingPunct="1">
              <a:defRPr/>
            </a:pPr>
            <a:r>
              <a:rPr lang="en-GB" altLang="en-US" dirty="0">
                <a:solidFill>
                  <a:srgbClr val="000000"/>
                </a:solidFill>
              </a:rPr>
              <a:t>Balances brought forward</a:t>
            </a:r>
          </a:p>
          <a:p>
            <a:pPr>
              <a:defRPr/>
            </a:pPr>
            <a:endParaRPr lang="en-GB" altLang="en-US" dirty="0"/>
          </a:p>
        </p:txBody>
      </p:sp>
      <p:pic>
        <p:nvPicPr>
          <p:cNvPr id="41989" name="Graphic 4" descr="Coins">
            <a:extLst>
              <a:ext uri="{FF2B5EF4-FFF2-40B4-BE49-F238E27FC236}">
                <a16:creationId xmlns:a16="http://schemas.microsoft.com/office/drawing/2014/main" id="{10A6E639-3BAC-4AB6-8CE2-2698D5888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816" y="1193006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Graphic 5" descr="Coins">
            <a:extLst>
              <a:ext uri="{FF2B5EF4-FFF2-40B4-BE49-F238E27FC236}">
                <a16:creationId xmlns:a16="http://schemas.microsoft.com/office/drawing/2014/main" id="{9F1522AE-C606-4206-95A3-1FFC721A5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194" y="1412081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4B1748FB-FA3D-443E-880B-94F4373EF9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6997" y="1214437"/>
            <a:ext cx="8085534" cy="425054"/>
          </a:xfrm>
        </p:spPr>
        <p:txBody>
          <a:bodyPr/>
          <a:lstStyle/>
          <a:p>
            <a:pPr>
              <a:defRPr/>
            </a:pPr>
            <a:r>
              <a:rPr lang="en-GB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BF8B1-898E-4B07-9A5C-EC1737CCB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997" y="1538288"/>
            <a:ext cx="8085534" cy="361831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GB" sz="1350" dirty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GB" sz="1800" b="1" u="sng" dirty="0"/>
              <a:t>Key Updates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GB" sz="1800" b="1" u="sng" dirty="0"/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ü"/>
              <a:defRPr/>
            </a:pPr>
            <a:r>
              <a:rPr lang="en-GB" sz="1800" dirty="0"/>
              <a:t>Teachers Pay and Pension Grants ceasing end of 2020-21 year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ü"/>
              <a:defRPr/>
            </a:pPr>
            <a:r>
              <a:rPr lang="en-GB" sz="1800" dirty="0"/>
              <a:t>AWPU Rates uplifted by £180 / £265 to baseline TP&amp;P Grants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ü"/>
              <a:defRPr/>
            </a:pPr>
            <a:r>
              <a:rPr lang="en-GB" sz="1800" dirty="0"/>
              <a:t>Minimum per Pupil Funding Levels increased by £180 / £265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ü"/>
              <a:defRPr/>
            </a:pPr>
            <a:r>
              <a:rPr lang="en-GB" sz="1800" dirty="0"/>
              <a:t>Pupil Premium – now based upon October census not January census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ü"/>
              <a:defRPr/>
            </a:pPr>
            <a:r>
              <a:rPr lang="en-GB" sz="1800" dirty="0"/>
              <a:t>PE Grant – awaiting confirmation about 2021-22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ü"/>
              <a:defRPr/>
            </a:pPr>
            <a:r>
              <a:rPr lang="en-GB" sz="1800" dirty="0" err="1"/>
              <a:t>Covid</a:t>
            </a:r>
            <a:r>
              <a:rPr lang="en-GB" sz="1800" dirty="0"/>
              <a:t> Income – uncertainties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ü"/>
              <a:defRPr/>
            </a:pPr>
            <a:r>
              <a:rPr lang="en-GB" sz="1800" dirty="0"/>
              <a:t>Assumption of 2% income uplift for 2022-23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endParaRPr lang="en-GB" sz="18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endParaRPr lang="en-GB" sz="18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endParaRPr lang="en-GB" sz="1800" dirty="0"/>
          </a:p>
        </p:txBody>
      </p:sp>
      <p:pic>
        <p:nvPicPr>
          <p:cNvPr id="43012" name="Picture 5">
            <a:extLst>
              <a:ext uri="{FF2B5EF4-FFF2-40B4-BE49-F238E27FC236}">
                <a16:creationId xmlns:a16="http://schemas.microsoft.com/office/drawing/2014/main" id="{7F4DDB95-F150-40F1-B8B8-0C72E2AB4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598" y="3807619"/>
            <a:ext cx="2255044" cy="1248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30FCF42F-00A1-47B9-80E7-39BB765513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6997" y="998935"/>
            <a:ext cx="8085534" cy="857250"/>
          </a:xfrm>
        </p:spPr>
        <p:txBody>
          <a:bodyPr/>
          <a:lstStyle/>
          <a:p>
            <a:pPr>
              <a:defRPr/>
            </a:pPr>
            <a:r>
              <a:rPr lang="en-GB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Expenditure</a:t>
            </a:r>
          </a:p>
        </p:txBody>
      </p:sp>
      <p:sp>
        <p:nvSpPr>
          <p:cNvPr id="44035" name="Content Placeholder 2">
            <a:extLst>
              <a:ext uri="{FF2B5EF4-FFF2-40B4-BE49-F238E27FC236}">
                <a16:creationId xmlns:a16="http://schemas.microsoft.com/office/drawing/2014/main" id="{91B78D75-85F9-4D39-AF91-ADBCEDD9D97E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814388" y="1808560"/>
            <a:ext cx="3965972" cy="27003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altLang="en-US" sz="1800"/>
              <a:t>Payroll Costs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/>
              <a:t>Staffing contract details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/>
              <a:t>Pay awards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/>
              <a:t>Increments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/>
              <a:t>On-costs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/>
              <a:t>Apprenticeship levy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altLang="en-US" sz="1800"/>
              <a:t>Premises and grounds maintenance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altLang="en-US" sz="1800"/>
              <a:t>Capital projects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altLang="en-US" sz="1800"/>
              <a:t>Utilities</a:t>
            </a:r>
          </a:p>
          <a:p>
            <a:endParaRPr lang="en-GB" altLang="en-US"/>
          </a:p>
        </p:txBody>
      </p:sp>
      <p:sp>
        <p:nvSpPr>
          <p:cNvPr id="44036" name="Content Placeholder 3">
            <a:extLst>
              <a:ext uri="{FF2B5EF4-FFF2-40B4-BE49-F238E27FC236}">
                <a16:creationId xmlns:a16="http://schemas.microsoft.com/office/drawing/2014/main" id="{E83D4D1B-B24E-42A5-A76F-1784171C63C2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572000" y="1820466"/>
            <a:ext cx="3967163" cy="27003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altLang="en-US" sz="1800"/>
              <a:t>Educational supplies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altLang="en-US" sz="1800"/>
              <a:t>Administration costs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altLang="en-US" sz="1800"/>
              <a:t>ICT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altLang="en-US" sz="1800"/>
              <a:t>Insurance costs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altLang="en-US" sz="1800"/>
              <a:t>Catering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altLang="en-US" sz="1800"/>
              <a:t>Right Choice for your school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altLang="en-US" sz="1800"/>
              <a:t>School development plan</a:t>
            </a:r>
          </a:p>
          <a:p>
            <a:endParaRPr lang="en-GB" altLang="en-US"/>
          </a:p>
        </p:txBody>
      </p:sp>
      <p:pic>
        <p:nvPicPr>
          <p:cNvPr id="44037" name="Graphic 4" descr="Coins">
            <a:extLst>
              <a:ext uri="{FF2B5EF4-FFF2-40B4-BE49-F238E27FC236}">
                <a16:creationId xmlns:a16="http://schemas.microsoft.com/office/drawing/2014/main" id="{3BA19ADA-8EF5-4E16-B491-733A3C9D1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619" y="4520804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Graphic 5" descr="Coins">
            <a:extLst>
              <a:ext uri="{FF2B5EF4-FFF2-40B4-BE49-F238E27FC236}">
                <a16:creationId xmlns:a16="http://schemas.microsoft.com/office/drawing/2014/main" id="{761119B4-C065-43E4-84F5-1A13B54F0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935" y="4351735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Graphic 6" descr="Piggy Bank">
            <a:extLst>
              <a:ext uri="{FF2B5EF4-FFF2-40B4-BE49-F238E27FC236}">
                <a16:creationId xmlns:a16="http://schemas.microsoft.com/office/drawing/2014/main" id="{FB39AA6B-4FE0-4F26-B652-8746183BE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3690937"/>
            <a:ext cx="1737122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EF9FEDE6-5682-435C-AAF5-86A7FCE2D0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6997" y="1214437"/>
            <a:ext cx="8085534" cy="425054"/>
          </a:xfrm>
        </p:spPr>
        <p:txBody>
          <a:bodyPr/>
          <a:lstStyle/>
          <a:p>
            <a:pPr>
              <a:defRPr/>
            </a:pPr>
            <a:r>
              <a:rPr lang="en-GB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Expenditure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68C1E-2139-4135-8E27-F271958F5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997" y="1538288"/>
            <a:ext cx="8085534" cy="361831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GB" sz="1350" dirty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GB" sz="1800" b="1" u="sng" dirty="0"/>
              <a:t>Key Updates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GB" sz="1800" b="1" u="sng" dirty="0"/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ü"/>
              <a:defRPr/>
            </a:pPr>
            <a:r>
              <a:rPr lang="en-GB" sz="1800" dirty="0"/>
              <a:t>Public sector pay freeze for 2021-22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ü"/>
              <a:defRPr/>
            </a:pPr>
            <a:r>
              <a:rPr lang="en-GB" sz="1800" dirty="0"/>
              <a:t>Teachers Pay – increments only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ü"/>
              <a:defRPr/>
            </a:pPr>
            <a:r>
              <a:rPr lang="en-GB" sz="1800" dirty="0"/>
              <a:t>Support Staff – increments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ü"/>
              <a:defRPr/>
            </a:pPr>
            <a:r>
              <a:rPr lang="en-GB" sz="1800" dirty="0"/>
              <a:t>Support Staff - staff earning less than £24,000, £250 uplift so model 1%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ü"/>
              <a:defRPr/>
            </a:pPr>
            <a:r>
              <a:rPr lang="en-GB" sz="1800" dirty="0"/>
              <a:t>Other costs – inflation of 1%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ü"/>
              <a:defRPr/>
            </a:pPr>
            <a:r>
              <a:rPr lang="en-GB" sz="1800" dirty="0" err="1"/>
              <a:t>Covid</a:t>
            </a:r>
            <a:r>
              <a:rPr lang="en-GB" sz="1800" dirty="0"/>
              <a:t> Expenditure - uncertainties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endParaRPr lang="en-GB" sz="18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endParaRPr lang="en-GB" sz="18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endParaRPr lang="en-GB" sz="1800" dirty="0"/>
          </a:p>
        </p:txBody>
      </p:sp>
      <p:pic>
        <p:nvPicPr>
          <p:cNvPr id="5" name="Graphic 4" descr="Robber">
            <a:extLst>
              <a:ext uri="{FF2B5EF4-FFF2-40B4-BE49-F238E27FC236}">
                <a16:creationId xmlns:a16="http://schemas.microsoft.com/office/drawing/2014/main" id="{BD329683-052C-483F-9193-6132A6AB0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91" y="1107282"/>
            <a:ext cx="1652588" cy="192286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13">
            <a:extLst>
              <a:ext uri="{FF2B5EF4-FFF2-40B4-BE49-F238E27FC236}">
                <a16:creationId xmlns:a16="http://schemas.microsoft.com/office/drawing/2014/main" id="{00014A11-3979-4B19-AD94-8DF94D2C7A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5991" y="1754982"/>
            <a:ext cx="8370094" cy="3431381"/>
          </a:xfrm>
        </p:spPr>
        <p:txBody>
          <a:bodyPr/>
          <a:lstStyle/>
          <a:p>
            <a:pPr marL="0" indent="0">
              <a:buNone/>
              <a:defRPr/>
            </a:pPr>
            <a:endParaRPr lang="en-GB" sz="600" dirty="0"/>
          </a:p>
          <a:p>
            <a:pPr>
              <a:spcAft>
                <a:spcPts val="450"/>
              </a:spcAft>
              <a:defRPr/>
            </a:pPr>
            <a:r>
              <a:rPr lang="en-GB" b="1" dirty="0" err="1"/>
              <a:t>Covid</a:t>
            </a:r>
            <a:r>
              <a:rPr lang="en-GB" b="1" dirty="0"/>
              <a:t> Workforce Fund </a:t>
            </a:r>
            <a:r>
              <a:rPr lang="en-GB" dirty="0"/>
              <a:t>– staff absenteeism between November to Christmas, claims process due out soon </a:t>
            </a:r>
          </a:p>
          <a:p>
            <a:pPr>
              <a:spcAft>
                <a:spcPts val="450"/>
              </a:spcAft>
              <a:defRPr/>
            </a:pPr>
            <a:r>
              <a:rPr lang="en-GB" b="1" dirty="0" err="1"/>
              <a:t>Covid</a:t>
            </a:r>
            <a:r>
              <a:rPr lang="en-GB" b="1" dirty="0"/>
              <a:t> Catch-Up Premium </a:t>
            </a:r>
            <a:r>
              <a:rPr lang="en-GB" dirty="0"/>
              <a:t>– Tranche 2 for Spring term paid (£80/£240 per pupil / p.a.) </a:t>
            </a:r>
          </a:p>
          <a:p>
            <a:pPr>
              <a:spcAft>
                <a:spcPts val="450"/>
              </a:spcAft>
              <a:defRPr/>
            </a:pPr>
            <a:r>
              <a:rPr lang="en-GB" b="1" dirty="0"/>
              <a:t>Recovery Premium </a:t>
            </a:r>
            <a:r>
              <a:rPr lang="en-GB" dirty="0"/>
              <a:t>– </a:t>
            </a:r>
            <a:r>
              <a:rPr lang="en-GB" dirty="0">
                <a:hlinkClick r:id="rId2"/>
              </a:rPr>
              <a:t>Announcement</a:t>
            </a:r>
            <a:endParaRPr lang="en-GB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£302m for primary and secondary schools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average primary £6,000, average secondary £22,000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£200m for Tutoring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£200m for Summer Schools (face to face) in secondaries</a:t>
            </a:r>
          </a:p>
          <a:p>
            <a:pPr>
              <a:spcAft>
                <a:spcPts val="450"/>
              </a:spcAft>
              <a:defRPr/>
            </a:pPr>
            <a:r>
              <a:rPr lang="en-GB" b="1" dirty="0"/>
              <a:t>Exceptional Costs (March to July 2020) </a:t>
            </a:r>
            <a:r>
              <a:rPr lang="en-GB" dirty="0"/>
              <a:t>– now paid, claims window closed</a:t>
            </a:r>
          </a:p>
          <a:p>
            <a:pPr>
              <a:spcAft>
                <a:spcPts val="450"/>
              </a:spcAft>
              <a:defRPr/>
            </a:pPr>
            <a:r>
              <a:rPr lang="en-GB" b="1" dirty="0"/>
              <a:t>F40 Campaign Group </a:t>
            </a:r>
            <a:r>
              <a:rPr lang="en-GB" dirty="0"/>
              <a:t>– fighting for additional funding for additional costs and lost income</a:t>
            </a:r>
          </a:p>
          <a:p>
            <a:pPr>
              <a:spcAft>
                <a:spcPts val="450"/>
              </a:spcAft>
              <a:defRPr/>
            </a:pPr>
            <a:r>
              <a:rPr lang="en-GB" b="1" dirty="0"/>
              <a:t>School Website </a:t>
            </a:r>
            <a:r>
              <a:rPr lang="en-GB" dirty="0"/>
              <a:t>- Schools in receipt of Catch-Up premium must publish details </a:t>
            </a:r>
            <a:r>
              <a:rPr lang="en-GB" b="1" dirty="0">
                <a:hlinkClick r:id="rId3"/>
              </a:rPr>
              <a:t>online</a:t>
            </a:r>
            <a:endParaRPr lang="en-GB" dirty="0"/>
          </a:p>
          <a:p>
            <a:pPr>
              <a:spcAft>
                <a:spcPts val="450"/>
              </a:spcAft>
              <a:defRPr/>
            </a:pPr>
            <a:endParaRPr lang="en-GB" dirty="0"/>
          </a:p>
          <a:p>
            <a:pPr marL="685800" lvl="2" indent="0" eaLnBrk="1" hangingPunct="1">
              <a:lnSpc>
                <a:spcPct val="150000"/>
              </a:lnSpc>
              <a:buNone/>
              <a:defRPr/>
            </a:pPr>
            <a:endParaRPr lang="en-GB" altLang="en-US" sz="1350" b="1" dirty="0"/>
          </a:p>
        </p:txBody>
      </p:sp>
      <p:pic>
        <p:nvPicPr>
          <p:cNvPr id="46083" name="Picture 2">
            <a:extLst>
              <a:ext uri="{FF2B5EF4-FFF2-40B4-BE49-F238E27FC236}">
                <a16:creationId xmlns:a16="http://schemas.microsoft.com/office/drawing/2014/main" id="{A1ACC89B-7066-4644-B814-785C419BF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913" y="976313"/>
            <a:ext cx="2924175" cy="778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3">
            <a:extLst>
              <a:ext uri="{FF2B5EF4-FFF2-40B4-BE49-F238E27FC236}">
                <a16:creationId xmlns:a16="http://schemas.microsoft.com/office/drawing/2014/main" id="{97E0DE6F-9C8C-4B41-AE2A-07729C15B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91" y="5319712"/>
            <a:ext cx="2003822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D671E98F-1529-4128-9880-27A877306A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6997" y="1214437"/>
            <a:ext cx="8085534" cy="425054"/>
          </a:xfrm>
        </p:spPr>
        <p:txBody>
          <a:bodyPr/>
          <a:lstStyle/>
          <a:p>
            <a:pPr>
              <a:defRPr/>
            </a:pPr>
            <a:r>
              <a:rPr lang="en-GB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Consultations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FBAF2-5E33-4DF3-B05E-7B72533AC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538288"/>
            <a:ext cx="8085535" cy="361831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GB" sz="1350" dirty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GB" sz="1500" b="1" u="sng" dirty="0"/>
              <a:t>For Information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GB" sz="600" b="1" u="sng" dirty="0"/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Ø"/>
              <a:defRPr/>
            </a:pPr>
            <a:r>
              <a:rPr lang="en-GB" sz="1500" dirty="0">
                <a:hlinkClick r:id="rId2"/>
              </a:rPr>
              <a:t>Consultation</a:t>
            </a:r>
            <a:r>
              <a:rPr lang="en-GB" sz="1500" dirty="0"/>
              <a:t> on Reviewing the Allocation of High Needs Funding for 2022-23 for local authorities.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Ø"/>
              <a:defRPr/>
            </a:pPr>
            <a:r>
              <a:rPr lang="en-GB" sz="1500" dirty="0"/>
              <a:t>Closes 24</a:t>
            </a:r>
            <a:r>
              <a:rPr lang="en-GB" sz="1500" baseline="30000" dirty="0"/>
              <a:t>th</a:t>
            </a:r>
            <a:r>
              <a:rPr lang="en-GB" sz="1500" dirty="0"/>
              <a:t> March 2021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GB" sz="2100" b="1" u="sng" dirty="0"/>
              <a:t>For Action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GB" sz="600" b="1" u="sng" dirty="0"/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Ø"/>
              <a:defRPr/>
            </a:pPr>
            <a:r>
              <a:rPr lang="en-GB" sz="1500" dirty="0">
                <a:hlinkClick r:id="rId3"/>
              </a:rPr>
              <a:t>Consultation</a:t>
            </a:r>
            <a:r>
              <a:rPr lang="en-GB" sz="1500" dirty="0"/>
              <a:t> on support for small and rural schools – the Sparsity Factor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Ø"/>
              <a:defRPr/>
            </a:pPr>
            <a:r>
              <a:rPr lang="en-GB" sz="1500" dirty="0"/>
              <a:t>Using ‘road distances’ not ‘crow flies’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Ø"/>
              <a:defRPr/>
            </a:pPr>
            <a:r>
              <a:rPr lang="en-GB" sz="1500" dirty="0"/>
              <a:t>Increasing funding allocation by </a:t>
            </a:r>
            <a:r>
              <a:rPr lang="en-GB" sz="1800" b="1" dirty="0"/>
              <a:t>£10k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Ø"/>
              <a:defRPr/>
            </a:pPr>
            <a:r>
              <a:rPr lang="en-GB" sz="1500" dirty="0"/>
              <a:t>Closes </a:t>
            </a:r>
            <a:r>
              <a:rPr lang="en-GB" sz="1800" b="1" dirty="0"/>
              <a:t>9</a:t>
            </a:r>
            <a:r>
              <a:rPr lang="en-GB" sz="1800" b="1" baseline="30000" dirty="0"/>
              <a:t>th</a:t>
            </a:r>
            <a:r>
              <a:rPr lang="en-GB" sz="1800" b="1" dirty="0"/>
              <a:t> April 2021 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Ø"/>
              <a:defRPr/>
            </a:pPr>
            <a:r>
              <a:rPr lang="en-GB" sz="1500" dirty="0"/>
              <a:t>LA will publish its response on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endParaRPr lang="en-GB" sz="1800" dirty="0"/>
          </a:p>
        </p:txBody>
      </p:sp>
      <p:pic>
        <p:nvPicPr>
          <p:cNvPr id="5" name="Graphic 4" descr="Boardroom">
            <a:extLst>
              <a:ext uri="{FF2B5EF4-FFF2-40B4-BE49-F238E27FC236}">
                <a16:creationId xmlns:a16="http://schemas.microsoft.com/office/drawing/2014/main" id="{BB051495-925F-4F2F-BE86-8AB9E84FAE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9869" y="3821907"/>
            <a:ext cx="2301479" cy="1512094"/>
          </a:xfrm>
          <a:prstGeom prst="rect">
            <a:avLst/>
          </a:prstGeom>
        </p:spPr>
      </p:pic>
      <p:pic>
        <p:nvPicPr>
          <p:cNvPr id="47109" name="Picture 5">
            <a:hlinkClick r:id="rId5"/>
            <a:extLst>
              <a:ext uri="{FF2B5EF4-FFF2-40B4-BE49-F238E27FC236}">
                <a16:creationId xmlns:a16="http://schemas.microsoft.com/office/drawing/2014/main" id="{7C1A8575-7346-406A-BA44-6C112121C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4779169"/>
            <a:ext cx="1558529" cy="283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>
            <a:extLst>
              <a:ext uri="{FF2B5EF4-FFF2-40B4-BE49-F238E27FC236}">
                <a16:creationId xmlns:a16="http://schemas.microsoft.com/office/drawing/2014/main" id="{56A2D8D7-FE63-46BD-A775-5474BD5128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6997" y="998935"/>
            <a:ext cx="8085534" cy="857250"/>
          </a:xfrm>
        </p:spPr>
        <p:txBody>
          <a:bodyPr/>
          <a:lstStyle/>
          <a:p>
            <a:pPr>
              <a:defRPr/>
            </a:pPr>
            <a:r>
              <a:rPr lang="en-GB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Schools Financial Value Standard (SFVS)</a:t>
            </a:r>
          </a:p>
        </p:txBody>
      </p:sp>
      <p:sp>
        <p:nvSpPr>
          <p:cNvPr id="37891" name="Content Placeholder 2">
            <a:extLst>
              <a:ext uri="{FF2B5EF4-FFF2-40B4-BE49-F238E27FC236}">
                <a16:creationId xmlns:a16="http://schemas.microsoft.com/office/drawing/2014/main" id="{3FE6B45E-A1D1-4386-8B9B-ACA5C11E707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91766" y="1808560"/>
            <a:ext cx="8085534" cy="2700338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GB" sz="1800" dirty="0"/>
              <a:t>Self assessment - level of evidence is not prescribed</a:t>
            </a:r>
          </a:p>
          <a:p>
            <a:pPr marL="0" indent="0" eaLnBrk="1" hangingPunct="1">
              <a:buNone/>
              <a:defRPr/>
            </a:pPr>
            <a:endParaRPr lang="en-GB" sz="825" dirty="0"/>
          </a:p>
          <a:p>
            <a:pPr marL="0" indent="0" eaLnBrk="1" hangingPunct="1">
              <a:buNone/>
              <a:defRPr/>
            </a:pPr>
            <a:r>
              <a:rPr lang="en-GB" sz="1800" b="1" dirty="0"/>
              <a:t>New format since 2019-20</a:t>
            </a:r>
          </a:p>
          <a:p>
            <a:pPr eaLnBrk="1" hangingPunct="1">
              <a:defRPr/>
            </a:pPr>
            <a:r>
              <a:rPr lang="en-GB" sz="1800" dirty="0"/>
              <a:t>Submission by </a:t>
            </a:r>
            <a:r>
              <a:rPr lang="en-GB" sz="1800" b="1" i="1" dirty="0"/>
              <a:t>31</a:t>
            </a:r>
            <a:r>
              <a:rPr lang="en-GB" sz="1800" b="1" i="1" baseline="30000" dirty="0"/>
              <a:t>st</a:t>
            </a:r>
            <a:r>
              <a:rPr lang="en-GB" sz="1800" b="1" i="1" dirty="0"/>
              <a:t> March 2021</a:t>
            </a:r>
          </a:p>
          <a:p>
            <a:pPr eaLnBrk="1" hangingPunct="1">
              <a:defRPr/>
            </a:pPr>
            <a:r>
              <a:rPr lang="en-GB" sz="1800" dirty="0"/>
              <a:t>Checklist -</a:t>
            </a:r>
            <a:r>
              <a:rPr lang="en-GB" sz="1800" b="1" dirty="0"/>
              <a:t> </a:t>
            </a:r>
            <a:r>
              <a:rPr lang="en-GB" sz="2100" b="1" dirty="0"/>
              <a:t>29</a:t>
            </a:r>
            <a:r>
              <a:rPr lang="en-GB" sz="1800" dirty="0"/>
              <a:t> questions over </a:t>
            </a:r>
            <a:r>
              <a:rPr lang="en-GB" sz="2100" b="1" dirty="0"/>
              <a:t>7</a:t>
            </a:r>
            <a:r>
              <a:rPr lang="en-GB" sz="1800" dirty="0"/>
              <a:t> areas in A to G</a:t>
            </a:r>
          </a:p>
          <a:p>
            <a:pPr eaLnBrk="1" hangingPunct="1">
              <a:defRPr/>
            </a:pPr>
            <a:r>
              <a:rPr lang="en-GB" sz="1800" dirty="0"/>
              <a:t>Dashboard – statistical data for your school</a:t>
            </a:r>
          </a:p>
          <a:p>
            <a:pPr lvl="1" eaLnBrk="1" hangingPunct="1">
              <a:defRPr/>
            </a:pPr>
            <a:r>
              <a:rPr lang="en-GB" sz="1800" dirty="0"/>
              <a:t>Optional input raw data</a:t>
            </a:r>
          </a:p>
          <a:p>
            <a:pPr lvl="1" eaLnBrk="1" hangingPunct="1">
              <a:defRPr/>
            </a:pPr>
            <a:r>
              <a:rPr lang="en-GB" sz="1800" dirty="0"/>
              <a:t>RAG rating</a:t>
            </a:r>
          </a:p>
          <a:p>
            <a:pPr marL="0" indent="0" eaLnBrk="1" hangingPunct="1">
              <a:buNone/>
              <a:defRPr/>
            </a:pPr>
            <a:endParaRPr lang="en-GB" sz="1500" u="sng" dirty="0">
              <a:hlinkClick r:id="" action="ppaction://noaction"/>
            </a:endParaRPr>
          </a:p>
          <a:p>
            <a:pPr marL="0" indent="0" eaLnBrk="1" hangingPunct="1">
              <a:buNone/>
              <a:defRPr/>
            </a:pPr>
            <a:r>
              <a:rPr lang="en-GB" sz="1500" u="sng" dirty="0">
                <a:hlinkClick r:id="" action="ppaction://noaction"/>
              </a:rPr>
              <a:t>https://www.gov.uk/guidance/schools-financial-value-standard-and-assurance-sfvs</a:t>
            </a:r>
            <a:endParaRPr lang="en-GB" sz="1500" u="sng" dirty="0"/>
          </a:p>
          <a:p>
            <a:pPr>
              <a:defRPr/>
            </a:pPr>
            <a:endParaRPr lang="en-GB" altLang="en-US" dirty="0"/>
          </a:p>
        </p:txBody>
      </p:sp>
      <p:sp>
        <p:nvSpPr>
          <p:cNvPr id="2" name="Arrow: Left 1">
            <a:extLst>
              <a:ext uri="{FF2B5EF4-FFF2-40B4-BE49-F238E27FC236}">
                <a16:creationId xmlns:a16="http://schemas.microsoft.com/office/drawing/2014/main" id="{C4428E91-905F-4C3F-9C5C-C15039B90304}"/>
              </a:ext>
            </a:extLst>
          </p:cNvPr>
          <p:cNvSpPr/>
          <p:nvPr/>
        </p:nvSpPr>
        <p:spPr>
          <a:xfrm>
            <a:off x="6247210" y="2339579"/>
            <a:ext cx="2684859" cy="11334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Maintained Schools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>
            <a:extLst>
              <a:ext uri="{FF2B5EF4-FFF2-40B4-BE49-F238E27FC236}">
                <a16:creationId xmlns:a16="http://schemas.microsoft.com/office/drawing/2014/main" id="{EA78E3E4-7055-49B5-893D-66542C5F30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6997" y="998935"/>
            <a:ext cx="8085534" cy="857250"/>
          </a:xfrm>
        </p:spPr>
        <p:txBody>
          <a:bodyPr/>
          <a:lstStyle/>
          <a:p>
            <a:pPr>
              <a:defRPr/>
            </a:pPr>
            <a:r>
              <a:rPr lang="en-GB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Schools Resource Management Self-Assessment Tool</a:t>
            </a:r>
          </a:p>
        </p:txBody>
      </p:sp>
      <p:sp>
        <p:nvSpPr>
          <p:cNvPr id="37891" name="Content Placeholder 2">
            <a:extLst>
              <a:ext uri="{FF2B5EF4-FFF2-40B4-BE49-F238E27FC236}">
                <a16:creationId xmlns:a16="http://schemas.microsoft.com/office/drawing/2014/main" id="{253ED1BA-CC98-4D47-A16F-82510C504E6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91766" y="1856185"/>
            <a:ext cx="8085534" cy="2700338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GB" sz="1800" dirty="0"/>
              <a:t>Self assessment - level of evidence is not prescribed, but must be signed off by Chair of Trust Board</a:t>
            </a:r>
          </a:p>
          <a:p>
            <a:pPr marL="0" indent="0" eaLnBrk="1" hangingPunct="1">
              <a:buNone/>
              <a:defRPr/>
            </a:pPr>
            <a:endParaRPr lang="en-GB" sz="825" dirty="0"/>
          </a:p>
          <a:p>
            <a:pPr marL="0" indent="0" eaLnBrk="1" hangingPunct="1">
              <a:buNone/>
              <a:defRPr/>
            </a:pPr>
            <a:r>
              <a:rPr lang="en-GB" sz="1800" b="1" dirty="0"/>
              <a:t>Introduced for 2019-20</a:t>
            </a:r>
          </a:p>
          <a:p>
            <a:pPr eaLnBrk="1" hangingPunct="1">
              <a:defRPr/>
            </a:pPr>
            <a:r>
              <a:rPr lang="en-GB" sz="1800" dirty="0"/>
              <a:t>Submission by the </a:t>
            </a:r>
            <a:r>
              <a:rPr lang="en-GB" sz="1800" b="1" i="1" dirty="0"/>
              <a:t>15</a:t>
            </a:r>
            <a:r>
              <a:rPr lang="en-GB" sz="1800" b="1" i="1" baseline="30000" dirty="0"/>
              <a:t>th</a:t>
            </a:r>
            <a:r>
              <a:rPr lang="en-GB" sz="1800" b="1" i="1" dirty="0"/>
              <a:t> April 2021 </a:t>
            </a:r>
            <a:r>
              <a:rPr lang="en-GB" sz="1800" dirty="0"/>
              <a:t>to the DfE</a:t>
            </a:r>
          </a:p>
          <a:p>
            <a:pPr eaLnBrk="1" hangingPunct="1">
              <a:defRPr/>
            </a:pPr>
            <a:r>
              <a:rPr lang="en-GB" sz="1800" dirty="0"/>
              <a:t>Checklist -</a:t>
            </a:r>
            <a:r>
              <a:rPr lang="en-GB" sz="1800" b="1" dirty="0"/>
              <a:t> </a:t>
            </a:r>
            <a:r>
              <a:rPr lang="en-GB" sz="2100" b="1" dirty="0"/>
              <a:t>42</a:t>
            </a:r>
            <a:r>
              <a:rPr lang="en-GB" sz="1800" dirty="0"/>
              <a:t> questions over </a:t>
            </a:r>
            <a:r>
              <a:rPr lang="en-GB" sz="2100" b="1" dirty="0"/>
              <a:t>6</a:t>
            </a:r>
            <a:r>
              <a:rPr lang="en-GB" sz="1800" dirty="0"/>
              <a:t> areas </a:t>
            </a:r>
          </a:p>
          <a:p>
            <a:pPr eaLnBrk="1" hangingPunct="1">
              <a:defRPr/>
            </a:pPr>
            <a:r>
              <a:rPr lang="en-GB" sz="1800" dirty="0"/>
              <a:t>Dashboard – statistical data for your school</a:t>
            </a:r>
          </a:p>
          <a:p>
            <a:pPr lvl="1" eaLnBrk="1" hangingPunct="1">
              <a:defRPr/>
            </a:pPr>
            <a:r>
              <a:rPr lang="en-GB" sz="1800" dirty="0"/>
              <a:t>Optional input raw data</a:t>
            </a:r>
          </a:p>
          <a:p>
            <a:pPr lvl="1" eaLnBrk="1" hangingPunct="1">
              <a:defRPr/>
            </a:pPr>
            <a:r>
              <a:rPr lang="en-GB" sz="1800" dirty="0"/>
              <a:t>RAG rating</a:t>
            </a:r>
          </a:p>
          <a:p>
            <a:pPr marL="0" indent="0">
              <a:buNone/>
              <a:defRPr/>
            </a:pPr>
            <a:endParaRPr lang="en-GB" altLang="en-US" sz="1350" dirty="0"/>
          </a:p>
          <a:p>
            <a:pPr marL="0" indent="0">
              <a:buNone/>
              <a:defRPr/>
            </a:pPr>
            <a:r>
              <a:rPr lang="en-GB" altLang="en-US" sz="1350" dirty="0"/>
              <a:t>https://www.gov.uk/government/publications/school-resource-management-self-assessment-tool</a:t>
            </a:r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3F021811-5AE4-43F4-966D-6C4CB73C5B08}"/>
              </a:ext>
            </a:extLst>
          </p:cNvPr>
          <p:cNvSpPr/>
          <p:nvPr/>
        </p:nvSpPr>
        <p:spPr>
          <a:xfrm>
            <a:off x="6247210" y="2331244"/>
            <a:ext cx="2684859" cy="113466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Academy Schools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>
            <a:extLst>
              <a:ext uri="{FF2B5EF4-FFF2-40B4-BE49-F238E27FC236}">
                <a16:creationId xmlns:a16="http://schemas.microsoft.com/office/drawing/2014/main" id="{9B67858D-1CEC-4BFA-BBB6-9BA7577145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1766" y="1119188"/>
            <a:ext cx="8085534" cy="857250"/>
          </a:xfrm>
        </p:spPr>
        <p:txBody>
          <a:bodyPr/>
          <a:lstStyle/>
          <a:p>
            <a:pPr>
              <a:defRPr/>
            </a:pPr>
            <a:r>
              <a:rPr lang="en-GB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 Questions?</a:t>
            </a:r>
            <a:br>
              <a:rPr lang="en-GB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179" name="Content Placeholder 2">
            <a:extLst>
              <a:ext uri="{FF2B5EF4-FFF2-40B4-BE49-F238E27FC236}">
                <a16:creationId xmlns:a16="http://schemas.microsoft.com/office/drawing/2014/main" id="{1B244D5C-3167-4D71-BAAC-79A75D6B73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19113" y="2187178"/>
            <a:ext cx="8085535" cy="2700338"/>
          </a:xfrm>
        </p:spPr>
        <p:txBody>
          <a:bodyPr/>
          <a:lstStyle/>
          <a:p>
            <a:pPr algn="ctr">
              <a:buFontTx/>
              <a:buNone/>
            </a:pPr>
            <a:endParaRPr lang="en-GB" altLang="en-US" sz="1800"/>
          </a:p>
          <a:p>
            <a:pPr algn="ctr">
              <a:buFontTx/>
              <a:buNone/>
            </a:pPr>
            <a:endParaRPr lang="en-GB" altLang="en-US" sz="1800"/>
          </a:p>
          <a:p>
            <a:pPr algn="ctr">
              <a:buFontTx/>
              <a:buNone/>
            </a:pPr>
            <a:endParaRPr lang="en-GB" altLang="en-US" sz="1800"/>
          </a:p>
          <a:p>
            <a:pPr algn="ctr">
              <a:buFontTx/>
              <a:buNone/>
            </a:pPr>
            <a:endParaRPr lang="en-GB" altLang="en-US" sz="1800"/>
          </a:p>
          <a:p>
            <a:pPr algn="ctr">
              <a:buFontTx/>
              <a:buNone/>
            </a:pPr>
            <a:endParaRPr lang="en-GB" altLang="en-US" sz="1800"/>
          </a:p>
          <a:p>
            <a:pPr algn="ctr">
              <a:buFontTx/>
              <a:buNone/>
            </a:pPr>
            <a:endParaRPr lang="en-GB" altLang="en-US" sz="1800"/>
          </a:p>
          <a:p>
            <a:pPr algn="ctr">
              <a:buFontTx/>
              <a:buNone/>
            </a:pPr>
            <a:endParaRPr lang="en-GB" altLang="en-US" sz="1800"/>
          </a:p>
          <a:p>
            <a:pPr algn="ctr">
              <a:buFontTx/>
              <a:buNone/>
            </a:pPr>
            <a:r>
              <a:rPr lang="en-GB" altLang="en-US" sz="1800"/>
              <a:t>Grant Davis - </a:t>
            </a:r>
            <a:r>
              <a:rPr lang="en-GB" altLang="en-US" sz="1800">
                <a:hlinkClick r:id="rId2"/>
              </a:rPr>
              <a:t>grant.davis@wiltshire.gov.uk</a:t>
            </a:r>
            <a:r>
              <a:rPr lang="en-GB" altLang="en-US" sz="1800"/>
              <a:t> – 01225 718587</a:t>
            </a:r>
          </a:p>
        </p:txBody>
      </p:sp>
      <p:pic>
        <p:nvPicPr>
          <p:cNvPr id="50180" name="Picture 2" descr="C:\Users\Grant.Davis\AppData\Local\Microsoft\Windows\Temporary Internet Files\Content.IE5\68SYJZZ0\coffee_cup[1].gif">
            <a:extLst>
              <a:ext uri="{FF2B5EF4-FFF2-40B4-BE49-F238E27FC236}">
                <a16:creationId xmlns:a16="http://schemas.microsoft.com/office/drawing/2014/main" id="{BB901AEC-E76E-41BD-90DA-D831FAF57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404" y="2402681"/>
            <a:ext cx="283845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A5F0718-78E7-457B-B770-D0D0B6A12E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Governor Leadership Forum</a:t>
            </a:r>
          </a:p>
          <a:p>
            <a:r>
              <a:rPr lang="en-US" dirty="0"/>
              <a:t>Will move back to F2F </a:t>
            </a:r>
          </a:p>
          <a:p>
            <a:r>
              <a:rPr lang="en-US" dirty="0"/>
              <a:t>We would like to ask you about using remote meeting forums as we move to the new norm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FC9812F-662E-4125-9444-10C87A354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Chairs Forum Evolution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4384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>
            <a:extLst>
              <a:ext uri="{FF2B5EF4-FFF2-40B4-BE49-F238E27FC236}">
                <a16:creationId xmlns:a16="http://schemas.microsoft.com/office/drawing/2014/main" id="{047112A5-7F57-42CE-93E5-D7CBE3750427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467916" y="2349104"/>
            <a:ext cx="8208169" cy="615553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altLang="en-US" sz="4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Wiltshire Governors Association Finance Update</a:t>
            </a:r>
          </a:p>
        </p:txBody>
      </p:sp>
      <p:sp>
        <p:nvSpPr>
          <p:cNvPr id="14339" name="Rectangle 4">
            <a:extLst>
              <a:ext uri="{FF2B5EF4-FFF2-40B4-BE49-F238E27FC236}">
                <a16:creationId xmlns:a16="http://schemas.microsoft.com/office/drawing/2014/main" id="{3C70E0D5-7D13-410C-81F0-237332D78EAB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171700" y="3699272"/>
            <a:ext cx="4800600" cy="1314450"/>
          </a:xfrm>
          <a:noFill/>
        </p:spPr>
        <p:txBody>
          <a:bodyPr/>
          <a:lstStyle/>
          <a:p>
            <a:pPr marL="0" indent="0" algn="ctr" eaLnBrk="1" hangingPunct="1">
              <a:buNone/>
            </a:pPr>
            <a:r>
              <a:rPr lang="en-GB" altLang="en-US" sz="1800"/>
              <a:t>March 2021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986D5C4-E1A9-4DB4-97F6-A797E2C09B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Working more closely with WC in support of the governing challenge</a:t>
            </a:r>
          </a:p>
          <a:p>
            <a:r>
              <a:rPr lang="en-US" dirty="0"/>
              <a:t>Updated constitution and MOU</a:t>
            </a:r>
          </a:p>
          <a:p>
            <a:r>
              <a:rPr lang="en-US" dirty="0"/>
              <a:t>Maintaining an independent voice</a:t>
            </a:r>
          </a:p>
          <a:p>
            <a:r>
              <a:rPr lang="en-US" dirty="0"/>
              <a:t>Joint projects</a:t>
            </a:r>
          </a:p>
          <a:p>
            <a:pPr lvl="1"/>
            <a:r>
              <a:rPr lang="en-US" dirty="0"/>
              <a:t>Governor recruitment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8CA0315-6745-4C27-AF15-3C7E71038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Together with WC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99342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995AB73-D55D-41D4-AFF8-8A8F7CDE4B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 of events</a:t>
            </a:r>
          </a:p>
          <a:p>
            <a:r>
              <a:rPr lang="en-US" dirty="0"/>
              <a:t>Type of speakers</a:t>
            </a:r>
          </a:p>
          <a:p>
            <a:r>
              <a:rPr lang="en-US" dirty="0"/>
              <a:t>What are the areas of concern for you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0333B5-3282-4AF8-82AD-9E3FB4C26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else do you want from the WGA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631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FD2AA42C-4AB5-4F3A-AF0A-C645B4F439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6997" y="1214437"/>
            <a:ext cx="8085534" cy="425054"/>
          </a:xfrm>
        </p:spPr>
        <p:txBody>
          <a:bodyPr/>
          <a:lstStyle/>
          <a:p>
            <a:pPr>
              <a:defRPr/>
            </a:pPr>
            <a:r>
              <a:rPr lang="en-GB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Programme  for the 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5E94C-1E52-4BC1-A6D4-51C51C4B7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766" y="1808560"/>
            <a:ext cx="8085534" cy="2917031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Wiltshire introduction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1050" dirty="0"/>
              <a:t>Statistics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1050" dirty="0"/>
              <a:t>Schools Forum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sz="6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Funding</a:t>
            </a:r>
            <a:r>
              <a:rPr lang="en-GB" sz="1050" dirty="0"/>
              <a:t>  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1050" dirty="0"/>
              <a:t>Where the money comes from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1050" dirty="0"/>
              <a:t>Funding Factors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GB" sz="6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Needs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1050" dirty="0"/>
              <a:t>Funding Update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1050" dirty="0"/>
              <a:t>Notional SEN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en-GB" sz="6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Budget Planning 2021-22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1050" dirty="0"/>
              <a:t>Income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1050" dirty="0"/>
              <a:t>Expenditure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GB" sz="6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Areas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1050" dirty="0" err="1"/>
              <a:t>Covid</a:t>
            </a:r>
            <a:r>
              <a:rPr lang="en-GB" sz="1050" dirty="0"/>
              <a:t> Update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1050" dirty="0"/>
              <a:t>Consultations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1050" dirty="0"/>
              <a:t>School Financial Value Standard / Schools Resource Management Self-Assessment tool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GB" sz="1350" dirty="0"/>
              <a:t>                                        </a:t>
            </a:r>
          </a:p>
          <a:p>
            <a:pPr>
              <a:defRPr/>
            </a:pPr>
            <a:endParaRPr lang="en-GB" dirty="0"/>
          </a:p>
        </p:txBody>
      </p:sp>
      <p:pic>
        <p:nvPicPr>
          <p:cNvPr id="15364" name="Graphic 3" descr="Checklist RTL">
            <a:extLst>
              <a:ext uri="{FF2B5EF4-FFF2-40B4-BE49-F238E27FC236}">
                <a16:creationId xmlns:a16="http://schemas.microsoft.com/office/drawing/2014/main" id="{54CC3044-DA3D-4326-8625-BB659CEB7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654" y="1782367"/>
            <a:ext cx="1916906" cy="224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85B03DD0-66ED-4DC9-9E5F-7EB60DF4D6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5572" y="1376362"/>
            <a:ext cx="8085534" cy="425054"/>
          </a:xfrm>
        </p:spPr>
        <p:txBody>
          <a:bodyPr/>
          <a:lstStyle/>
          <a:p>
            <a:pPr>
              <a:defRPr/>
            </a:pPr>
            <a:r>
              <a:rPr lang="en-GB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Wiltshire Schools – Funded Pupil Numbers</a:t>
            </a:r>
            <a:br>
              <a:rPr lang="en-GB" altLang="en-US" b="1" dirty="0"/>
            </a:br>
            <a:endParaRPr lang="en-GB" altLang="en-US" b="1" dirty="0"/>
          </a:p>
        </p:txBody>
      </p:sp>
      <p:pic>
        <p:nvPicPr>
          <p:cNvPr id="16387" name="Picture 1">
            <a:extLst>
              <a:ext uri="{FF2B5EF4-FFF2-40B4-BE49-F238E27FC236}">
                <a16:creationId xmlns:a16="http://schemas.microsoft.com/office/drawing/2014/main" id="{361C985F-D54D-45AA-814F-DF96A06BD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692" y="1595437"/>
            <a:ext cx="7021115" cy="355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90190A56-D385-4375-80C0-89E5DC0F0C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5572" y="1376362"/>
            <a:ext cx="8085534" cy="425054"/>
          </a:xfrm>
        </p:spPr>
        <p:txBody>
          <a:bodyPr/>
          <a:lstStyle/>
          <a:p>
            <a:pPr>
              <a:defRPr/>
            </a:pPr>
            <a:r>
              <a:rPr lang="en-GB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Wiltshire Schools – Birth Rate Data</a:t>
            </a:r>
            <a:br>
              <a:rPr lang="en-GB" altLang="en-US" b="1" dirty="0"/>
            </a:br>
            <a:endParaRPr lang="en-GB" altLang="en-US" b="1" dirty="0"/>
          </a:p>
        </p:txBody>
      </p:sp>
      <p:pic>
        <p:nvPicPr>
          <p:cNvPr id="17411" name="Picture 2">
            <a:extLst>
              <a:ext uri="{FF2B5EF4-FFF2-40B4-BE49-F238E27FC236}">
                <a16:creationId xmlns:a16="http://schemas.microsoft.com/office/drawing/2014/main" id="{51429068-9784-4E32-BA56-426F2B781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4" y="2078832"/>
            <a:ext cx="8424863" cy="1003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3">
            <a:extLst>
              <a:ext uri="{FF2B5EF4-FFF2-40B4-BE49-F238E27FC236}">
                <a16:creationId xmlns:a16="http://schemas.microsoft.com/office/drawing/2014/main" id="{7F4DFF88-26D9-4C12-86C1-2616D4969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" y="3619500"/>
            <a:ext cx="8424863" cy="77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phic 5" descr="Woman with stroller">
            <a:extLst>
              <a:ext uri="{FF2B5EF4-FFF2-40B4-BE49-F238E27FC236}">
                <a16:creationId xmlns:a16="http://schemas.microsoft.com/office/drawing/2014/main" id="{6FD5FE28-10CE-4F02-89AC-A5D44D8E83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8050" y="1160860"/>
            <a:ext cx="1134666" cy="1133475"/>
          </a:xfrm>
          <a:prstGeom prst="rect">
            <a:avLst/>
          </a:prstGeom>
        </p:spPr>
      </p:pic>
      <p:pic>
        <p:nvPicPr>
          <p:cNvPr id="8" name="Graphic 7" descr="Baby crawling">
            <a:extLst>
              <a:ext uri="{FF2B5EF4-FFF2-40B4-BE49-F238E27FC236}">
                <a16:creationId xmlns:a16="http://schemas.microsoft.com/office/drawing/2014/main" id="{9621F2E7-75E1-4FBA-824E-62931CA96B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419" y="4436269"/>
            <a:ext cx="685800" cy="685800"/>
          </a:xfrm>
          <a:prstGeom prst="rect">
            <a:avLst/>
          </a:prstGeom>
        </p:spPr>
      </p:pic>
      <p:pic>
        <p:nvPicPr>
          <p:cNvPr id="11" name="Graphic 10" descr="Baby crawling">
            <a:extLst>
              <a:ext uri="{FF2B5EF4-FFF2-40B4-BE49-F238E27FC236}">
                <a16:creationId xmlns:a16="http://schemas.microsoft.com/office/drawing/2014/main" id="{2158A833-F98E-4E15-A49A-107D63ACA5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4313" y="4436269"/>
            <a:ext cx="685800" cy="685800"/>
          </a:xfrm>
          <a:prstGeom prst="rect">
            <a:avLst/>
          </a:prstGeom>
        </p:spPr>
      </p:pic>
      <p:pic>
        <p:nvPicPr>
          <p:cNvPr id="12" name="Graphic 11" descr="Baby crawling">
            <a:extLst>
              <a:ext uri="{FF2B5EF4-FFF2-40B4-BE49-F238E27FC236}">
                <a16:creationId xmlns:a16="http://schemas.microsoft.com/office/drawing/2014/main" id="{4C9CE815-8BCB-466B-BC87-9DE39DD781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5485" y="4436269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C12017B7-5FBB-4C3C-BB48-0130491A59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6997" y="1216819"/>
            <a:ext cx="8085534" cy="425054"/>
          </a:xfrm>
        </p:spPr>
        <p:txBody>
          <a:bodyPr/>
          <a:lstStyle/>
          <a:p>
            <a:pPr>
              <a:defRPr/>
            </a:pPr>
            <a:r>
              <a:rPr lang="en-GB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Wiltshire Schools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C8776-48B0-4F9B-AB1C-010CE54E5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619" y="1808560"/>
            <a:ext cx="8085535" cy="2917031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GB" sz="1500" b="1" dirty="0"/>
              <a:t>Mainstream Schools</a:t>
            </a:r>
          </a:p>
          <a:p>
            <a:pPr lvl="1">
              <a:defRPr/>
            </a:pPr>
            <a:r>
              <a:rPr lang="en-GB" sz="1500" dirty="0"/>
              <a:t>Primary  202 schools</a:t>
            </a:r>
          </a:p>
          <a:p>
            <a:pPr lvl="1">
              <a:defRPr/>
            </a:pPr>
            <a:r>
              <a:rPr lang="en-GB" sz="1500" dirty="0"/>
              <a:t>Secondary 29 schools</a:t>
            </a:r>
          </a:p>
          <a:p>
            <a:pPr lvl="1">
              <a:defRPr/>
            </a:pPr>
            <a:r>
              <a:rPr lang="en-GB" sz="1500" dirty="0"/>
              <a:t>Special Schools – 4 schools</a:t>
            </a:r>
          </a:p>
          <a:p>
            <a:pPr marL="342900" lvl="1" indent="0">
              <a:buNone/>
              <a:defRPr/>
            </a:pPr>
            <a:endParaRPr lang="en-GB" sz="600" dirty="0"/>
          </a:p>
          <a:p>
            <a:pPr lvl="1">
              <a:defRPr/>
            </a:pPr>
            <a:r>
              <a:rPr lang="en-GB" sz="1500" dirty="0"/>
              <a:t>No new schools opened in September 2020 or planned for 2021</a:t>
            </a:r>
          </a:p>
          <a:p>
            <a:pPr lvl="2">
              <a:defRPr/>
            </a:pPr>
            <a:endParaRPr lang="en-GB" sz="600" dirty="0"/>
          </a:p>
          <a:p>
            <a:pPr lvl="1">
              <a:defRPr/>
            </a:pPr>
            <a:r>
              <a:rPr lang="en-GB" sz="1500" dirty="0"/>
              <a:t>Schools closed</a:t>
            </a:r>
          </a:p>
          <a:p>
            <a:pPr marL="342900" lvl="1" indent="0">
              <a:buNone/>
              <a:defRPr/>
            </a:pPr>
            <a:r>
              <a:rPr lang="en-GB" sz="1500" dirty="0"/>
              <a:t>	- last maintained school that closed was Lypiatt Primary School – August 2019</a:t>
            </a:r>
          </a:p>
          <a:p>
            <a:pPr marL="342900" lvl="1" indent="0">
              <a:buNone/>
              <a:defRPr/>
            </a:pPr>
            <a:r>
              <a:rPr lang="en-GB" sz="1500" dirty="0"/>
              <a:t>	- Salisbury UTC ceased and closed August 2020</a:t>
            </a:r>
          </a:p>
          <a:p>
            <a:pPr marL="42863" indent="0">
              <a:buNone/>
              <a:defRPr/>
            </a:pPr>
            <a:endParaRPr lang="en-GB" sz="600" b="1" dirty="0"/>
          </a:p>
          <a:p>
            <a:pPr marL="42863" indent="0">
              <a:buNone/>
              <a:defRPr/>
            </a:pPr>
            <a:r>
              <a:rPr lang="en-GB" sz="1500" b="1" dirty="0"/>
              <a:t>Special School Re-organisation</a:t>
            </a:r>
          </a:p>
          <a:p>
            <a:pPr marL="685800" lvl="2" indent="0">
              <a:buNone/>
              <a:defRPr/>
            </a:pPr>
            <a:r>
              <a:rPr lang="en-GB" sz="1500" dirty="0"/>
              <a:t>- </a:t>
            </a:r>
            <a:r>
              <a:rPr lang="en-GB" sz="1500" dirty="0" err="1"/>
              <a:t>Rowdeford</a:t>
            </a:r>
            <a:r>
              <a:rPr lang="en-GB" sz="1500" dirty="0"/>
              <a:t>, St Nicholas, Larkrise now </a:t>
            </a:r>
            <a:r>
              <a:rPr lang="en-GB" sz="1800" b="1" dirty="0"/>
              <a:t>Silverwood School </a:t>
            </a:r>
            <a:r>
              <a:rPr lang="en-GB" sz="1500" dirty="0"/>
              <a:t>– September 2020</a:t>
            </a:r>
          </a:p>
          <a:p>
            <a:pPr lvl="1">
              <a:defRPr/>
            </a:pPr>
            <a:endParaRPr lang="en-GB" sz="600" dirty="0"/>
          </a:p>
          <a:p>
            <a:pPr marL="342900" lvl="1" indent="0">
              <a:buNone/>
              <a:defRPr/>
            </a:pPr>
            <a:endParaRPr lang="en-GB" sz="1500" dirty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GB" sz="1350" dirty="0"/>
              <a:t>                                        </a:t>
            </a:r>
          </a:p>
          <a:p>
            <a:pPr>
              <a:defRPr/>
            </a:pPr>
            <a:endParaRPr lang="en-GB" dirty="0"/>
          </a:p>
        </p:txBody>
      </p:sp>
      <p:pic>
        <p:nvPicPr>
          <p:cNvPr id="4" name="Graphic 3" descr="Schoolhouse">
            <a:extLst>
              <a:ext uri="{FF2B5EF4-FFF2-40B4-BE49-F238E27FC236}">
                <a16:creationId xmlns:a16="http://schemas.microsoft.com/office/drawing/2014/main" id="{CE2C6AF1-C390-4291-9A0B-B61EAC0AD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91" y="857250"/>
            <a:ext cx="2052638" cy="205263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BAD5CC8E-2FE7-49F8-83E3-86893FE667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1766" y="1221581"/>
            <a:ext cx="8085534" cy="425054"/>
          </a:xfrm>
        </p:spPr>
        <p:txBody>
          <a:bodyPr/>
          <a:lstStyle/>
          <a:p>
            <a:pPr>
              <a:defRPr/>
            </a:pPr>
            <a:r>
              <a:rPr lang="en-GB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Wiltshire Schools -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C044F-B111-434F-8665-21481E15B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766" y="1808560"/>
            <a:ext cx="8085534" cy="2917031"/>
          </a:xfrm>
        </p:spPr>
        <p:txBody>
          <a:bodyPr/>
          <a:lstStyle/>
          <a:p>
            <a:pPr>
              <a:defRPr/>
            </a:pPr>
            <a:r>
              <a:rPr lang="en-GB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Mainstream Schools</a:t>
            </a:r>
          </a:p>
          <a:p>
            <a:pPr lvl="1">
              <a:defRPr/>
            </a:pPr>
            <a:r>
              <a:rPr lang="en-GB" sz="1500" dirty="0"/>
              <a:t>120 Maintained Primary schools</a:t>
            </a:r>
          </a:p>
          <a:p>
            <a:pPr lvl="1">
              <a:defRPr/>
            </a:pPr>
            <a:r>
              <a:rPr lang="en-GB" sz="1500" dirty="0"/>
              <a:t>4 Maintained Secondary schools</a:t>
            </a:r>
          </a:p>
          <a:p>
            <a:pPr marL="342900" lvl="1" indent="0">
              <a:buNone/>
              <a:defRPr/>
            </a:pPr>
            <a:endParaRPr lang="en-GB" sz="600" dirty="0"/>
          </a:p>
          <a:p>
            <a:pPr lvl="1">
              <a:defRPr/>
            </a:pPr>
            <a:r>
              <a:rPr lang="en-GB" sz="1500" dirty="0"/>
              <a:t>82 Primary Academy Schools</a:t>
            </a:r>
          </a:p>
          <a:p>
            <a:pPr lvl="1">
              <a:defRPr/>
            </a:pPr>
            <a:r>
              <a:rPr lang="en-GB" sz="1500" dirty="0"/>
              <a:t>25 Secondary Academy Schools</a:t>
            </a:r>
          </a:p>
          <a:p>
            <a:pPr marL="342900" lvl="1" indent="0">
              <a:buNone/>
              <a:defRPr/>
            </a:pPr>
            <a:endParaRPr lang="en-GB" sz="600" dirty="0"/>
          </a:p>
          <a:p>
            <a:pPr marL="342900" lvl="1" indent="0">
              <a:buNone/>
              <a:defRPr/>
            </a:pPr>
            <a:endParaRPr lang="en-GB" sz="1500" dirty="0"/>
          </a:p>
          <a:p>
            <a:pPr marL="257175" lvl="1" indent="-257175">
              <a:buFont typeface="Arial" panose="020B0604020202020204" pitchFamily="34" charset="0"/>
              <a:buChar char="•"/>
              <a:defRPr/>
            </a:pPr>
            <a:r>
              <a:rPr lang="en-GB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Special Schools</a:t>
            </a:r>
          </a:p>
          <a:p>
            <a:pPr lvl="1">
              <a:buFontTx/>
              <a:buChar char="-"/>
              <a:defRPr/>
            </a:pPr>
            <a:r>
              <a:rPr lang="en-GB" sz="1500" dirty="0"/>
              <a:t>4 across the County (2 Maintained, 2 Academy)</a:t>
            </a:r>
          </a:p>
          <a:p>
            <a:pPr lvl="1">
              <a:buFontTx/>
              <a:buChar char="-"/>
              <a:defRPr/>
            </a:pPr>
            <a:r>
              <a:rPr lang="en-GB" sz="1500" dirty="0"/>
              <a:t>Plans for a new ‘Free’ Special School in South of County </a:t>
            </a:r>
          </a:p>
          <a:p>
            <a:pPr lvl="1">
              <a:defRPr/>
            </a:pPr>
            <a:r>
              <a:rPr lang="en-GB" sz="1500" dirty="0"/>
              <a:t>Resource Bases - Primary  18 schools</a:t>
            </a:r>
          </a:p>
          <a:p>
            <a:pPr lvl="1">
              <a:defRPr/>
            </a:pPr>
            <a:r>
              <a:rPr lang="en-GB" sz="1500" dirty="0"/>
              <a:t>ELP - Secondary 27 schools</a:t>
            </a:r>
          </a:p>
          <a:p>
            <a:pPr lvl="1">
              <a:buFontTx/>
              <a:buChar char="-"/>
              <a:defRPr/>
            </a:pPr>
            <a:endParaRPr lang="en-GB" sz="1500" dirty="0"/>
          </a:p>
          <a:p>
            <a:pPr marL="342900" lvl="1" indent="0">
              <a:buNone/>
              <a:defRPr/>
            </a:pPr>
            <a:endParaRPr lang="en-GB" sz="600" dirty="0"/>
          </a:p>
          <a:p>
            <a:pPr marL="342900" lvl="1" indent="0">
              <a:buNone/>
              <a:defRPr/>
            </a:pPr>
            <a:r>
              <a:rPr lang="en-GB" sz="1350" dirty="0"/>
              <a:t>                            </a:t>
            </a:r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23">
  <a:themeElements>
    <a:clrScheme name="Custom 1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98C723"/>
      </a:hlink>
      <a:folHlink>
        <a:srgbClr val="598C8C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FFFFFF"/>
      </a:lt1>
      <a:dk2>
        <a:srgbClr val="006E56"/>
      </a:dk2>
      <a:lt2>
        <a:srgbClr val="808080"/>
      </a:lt2>
      <a:accent1>
        <a:srgbClr val="BBD2CF"/>
      </a:accent1>
      <a:accent2>
        <a:srgbClr val="0063AC"/>
      </a:accent2>
      <a:accent3>
        <a:srgbClr val="FFFFFF"/>
      </a:accent3>
      <a:accent4>
        <a:srgbClr val="000000"/>
      </a:accent4>
      <a:accent5>
        <a:srgbClr val="DAE5E4"/>
      </a:accent5>
      <a:accent6>
        <a:srgbClr val="00599B"/>
      </a:accent6>
      <a:hlink>
        <a:srgbClr val="C22E91"/>
      </a:hlink>
      <a:folHlink>
        <a:srgbClr val="57B94B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6E56"/>
        </a:dk2>
        <a:lt2>
          <a:srgbClr val="808080"/>
        </a:lt2>
        <a:accent1>
          <a:srgbClr val="BBD2CF"/>
        </a:accent1>
        <a:accent2>
          <a:srgbClr val="0063AC"/>
        </a:accent2>
        <a:accent3>
          <a:srgbClr val="FFFFFF"/>
        </a:accent3>
        <a:accent4>
          <a:srgbClr val="000000"/>
        </a:accent4>
        <a:accent5>
          <a:srgbClr val="DAE5E4"/>
        </a:accent5>
        <a:accent6>
          <a:srgbClr val="00599B"/>
        </a:accent6>
        <a:hlink>
          <a:srgbClr val="C22E91"/>
        </a:hlink>
        <a:folHlink>
          <a:srgbClr val="57B94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6E56"/>
        </a:dk2>
        <a:lt2>
          <a:srgbClr val="808080"/>
        </a:lt2>
        <a:accent1>
          <a:srgbClr val="BBD2CF"/>
        </a:accent1>
        <a:accent2>
          <a:srgbClr val="0063AC"/>
        </a:accent2>
        <a:accent3>
          <a:srgbClr val="FFFFFF"/>
        </a:accent3>
        <a:accent4>
          <a:srgbClr val="000000"/>
        </a:accent4>
        <a:accent5>
          <a:srgbClr val="DAE5E4"/>
        </a:accent5>
        <a:accent6>
          <a:srgbClr val="00599B"/>
        </a:accent6>
        <a:hlink>
          <a:srgbClr val="C22E91"/>
        </a:hlink>
        <a:folHlink>
          <a:srgbClr val="B3D4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6E56"/>
        </a:dk2>
        <a:lt2>
          <a:srgbClr val="808080"/>
        </a:lt2>
        <a:accent1>
          <a:srgbClr val="BBD2CF"/>
        </a:accent1>
        <a:accent2>
          <a:srgbClr val="0063AC"/>
        </a:accent2>
        <a:accent3>
          <a:srgbClr val="FFFFFF"/>
        </a:accent3>
        <a:accent4>
          <a:srgbClr val="000000"/>
        </a:accent4>
        <a:accent5>
          <a:srgbClr val="DAE5E4"/>
        </a:accent5>
        <a:accent6>
          <a:srgbClr val="00599B"/>
        </a:accent6>
        <a:hlink>
          <a:srgbClr val="C22E91"/>
        </a:hlink>
        <a:folHlink>
          <a:srgbClr val="5239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6E56"/>
        </a:dk2>
        <a:lt2>
          <a:srgbClr val="808080"/>
        </a:lt2>
        <a:accent1>
          <a:srgbClr val="D2FAFA"/>
        </a:accent1>
        <a:accent2>
          <a:srgbClr val="0063AC"/>
        </a:accent2>
        <a:accent3>
          <a:srgbClr val="FFFFFF"/>
        </a:accent3>
        <a:accent4>
          <a:srgbClr val="000000"/>
        </a:accent4>
        <a:accent5>
          <a:srgbClr val="E5FCFC"/>
        </a:accent5>
        <a:accent6>
          <a:srgbClr val="00599B"/>
        </a:accent6>
        <a:hlink>
          <a:srgbClr val="C22E91"/>
        </a:hlink>
        <a:folHlink>
          <a:srgbClr val="B3D45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6">
      <a:dk1>
        <a:srgbClr val="000000"/>
      </a:dk1>
      <a:lt1>
        <a:srgbClr val="FFFFFF"/>
      </a:lt1>
      <a:dk2>
        <a:srgbClr val="006E56"/>
      </a:dk2>
      <a:lt2>
        <a:srgbClr val="808080"/>
      </a:lt2>
      <a:accent1>
        <a:srgbClr val="D2FAFA"/>
      </a:accent1>
      <a:accent2>
        <a:srgbClr val="0063AC"/>
      </a:accent2>
      <a:accent3>
        <a:srgbClr val="FFFFFF"/>
      </a:accent3>
      <a:accent4>
        <a:srgbClr val="000000"/>
      </a:accent4>
      <a:accent5>
        <a:srgbClr val="E5FCFC"/>
      </a:accent5>
      <a:accent6>
        <a:srgbClr val="00599B"/>
      </a:accent6>
      <a:hlink>
        <a:srgbClr val="C22E91"/>
      </a:hlink>
      <a:folHlink>
        <a:srgbClr val="B3D455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6E56"/>
        </a:dk2>
        <a:lt2>
          <a:srgbClr val="808080"/>
        </a:lt2>
        <a:accent1>
          <a:srgbClr val="BBD2CF"/>
        </a:accent1>
        <a:accent2>
          <a:srgbClr val="0063AC"/>
        </a:accent2>
        <a:accent3>
          <a:srgbClr val="FFFFFF"/>
        </a:accent3>
        <a:accent4>
          <a:srgbClr val="000000"/>
        </a:accent4>
        <a:accent5>
          <a:srgbClr val="DAE5E4"/>
        </a:accent5>
        <a:accent6>
          <a:srgbClr val="00599B"/>
        </a:accent6>
        <a:hlink>
          <a:srgbClr val="C22E91"/>
        </a:hlink>
        <a:folHlink>
          <a:srgbClr val="57B94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6E56"/>
        </a:dk2>
        <a:lt2>
          <a:srgbClr val="808080"/>
        </a:lt2>
        <a:accent1>
          <a:srgbClr val="BBD2CF"/>
        </a:accent1>
        <a:accent2>
          <a:srgbClr val="0063AC"/>
        </a:accent2>
        <a:accent3>
          <a:srgbClr val="FFFFFF"/>
        </a:accent3>
        <a:accent4>
          <a:srgbClr val="000000"/>
        </a:accent4>
        <a:accent5>
          <a:srgbClr val="DAE5E4"/>
        </a:accent5>
        <a:accent6>
          <a:srgbClr val="00599B"/>
        </a:accent6>
        <a:hlink>
          <a:srgbClr val="C22E91"/>
        </a:hlink>
        <a:folHlink>
          <a:srgbClr val="B3D4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6E56"/>
        </a:dk2>
        <a:lt2>
          <a:srgbClr val="808080"/>
        </a:lt2>
        <a:accent1>
          <a:srgbClr val="BBD2CF"/>
        </a:accent1>
        <a:accent2>
          <a:srgbClr val="0063AC"/>
        </a:accent2>
        <a:accent3>
          <a:srgbClr val="FFFFFF"/>
        </a:accent3>
        <a:accent4>
          <a:srgbClr val="000000"/>
        </a:accent4>
        <a:accent5>
          <a:srgbClr val="DAE5E4"/>
        </a:accent5>
        <a:accent6>
          <a:srgbClr val="00599B"/>
        </a:accent6>
        <a:hlink>
          <a:srgbClr val="C22E91"/>
        </a:hlink>
        <a:folHlink>
          <a:srgbClr val="5239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6E56"/>
        </a:dk2>
        <a:lt2>
          <a:srgbClr val="808080"/>
        </a:lt2>
        <a:accent1>
          <a:srgbClr val="D2FAFA"/>
        </a:accent1>
        <a:accent2>
          <a:srgbClr val="0063AC"/>
        </a:accent2>
        <a:accent3>
          <a:srgbClr val="FFFFFF"/>
        </a:accent3>
        <a:accent4>
          <a:srgbClr val="000000"/>
        </a:accent4>
        <a:accent5>
          <a:srgbClr val="E5FCFC"/>
        </a:accent5>
        <a:accent6>
          <a:srgbClr val="00599B"/>
        </a:accent6>
        <a:hlink>
          <a:srgbClr val="C22E91"/>
        </a:hlink>
        <a:folHlink>
          <a:srgbClr val="B3D45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2091</Words>
  <Application>Microsoft Office PowerPoint</Application>
  <PresentationFormat>On-screen Show (4:3)</PresentationFormat>
  <Paragraphs>375</Paragraphs>
  <Slides>41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41</vt:i4>
      </vt:variant>
    </vt:vector>
  </HeadingPairs>
  <TitlesOfParts>
    <vt:vector size="52" baseType="lpstr">
      <vt:lpstr>Arial</vt:lpstr>
      <vt:lpstr>Calibri</vt:lpstr>
      <vt:lpstr>Courier New</vt:lpstr>
      <vt:lpstr>Lucida Sans Unicode</vt:lpstr>
      <vt:lpstr>Verdana</vt:lpstr>
      <vt:lpstr>Wingdings</vt:lpstr>
      <vt:lpstr>Wingdings 2</vt:lpstr>
      <vt:lpstr>Wingdings 3</vt:lpstr>
      <vt:lpstr>123</vt:lpstr>
      <vt:lpstr>Default Design</vt:lpstr>
      <vt:lpstr>1_Default Design</vt:lpstr>
      <vt:lpstr>Chairs’ Network Meeting  8th March 2021</vt:lpstr>
      <vt:lpstr>Agenda</vt:lpstr>
      <vt:lpstr>Welcome to Grant</vt:lpstr>
      <vt:lpstr>Wiltshire Governors Association Finance Update</vt:lpstr>
      <vt:lpstr>Programme  for the day</vt:lpstr>
      <vt:lpstr>Wiltshire Schools – Funded Pupil Numbers </vt:lpstr>
      <vt:lpstr>Wiltshire Schools – Birth Rate Data </vt:lpstr>
      <vt:lpstr>Wiltshire Schools</vt:lpstr>
      <vt:lpstr>Wiltshire Schools - Update</vt:lpstr>
      <vt:lpstr>Schools Forum</vt:lpstr>
      <vt:lpstr>School Funding &amp; Financial Framework</vt:lpstr>
      <vt:lpstr>Blocks – What are they?</vt:lpstr>
      <vt:lpstr>Blocks – What are they?</vt:lpstr>
      <vt:lpstr>Blocks – Comparison over 3 years</vt:lpstr>
      <vt:lpstr>2020-21 to 2022-23 - £14bn Pledge - Boost for schools</vt:lpstr>
      <vt:lpstr>£14bn Pledge - Boost for schools</vt:lpstr>
      <vt:lpstr>Budgets to schools  2021-22</vt:lpstr>
      <vt:lpstr>National Funding Formula (NFF) – Key Factors</vt:lpstr>
      <vt:lpstr>National Funding Formula (NFF) – Key Factors</vt:lpstr>
      <vt:lpstr>£14bn Pledge - Boost for schools</vt:lpstr>
      <vt:lpstr>Minimum per Pupil Funding Level </vt:lpstr>
      <vt:lpstr>Minimum per Pupil Funding Level </vt:lpstr>
      <vt:lpstr>Schools Budget Update 2021-22 - Key Changes</vt:lpstr>
      <vt:lpstr>Boost for schools (21-22) – High Needs</vt:lpstr>
      <vt:lpstr>High Needs</vt:lpstr>
      <vt:lpstr>What are the funding rates ?</vt:lpstr>
      <vt:lpstr>Notional SEN Funding</vt:lpstr>
      <vt:lpstr>Notional SEN Funding</vt:lpstr>
      <vt:lpstr>Quick Breather – Everyone ok?</vt:lpstr>
      <vt:lpstr>Sources of Income</vt:lpstr>
      <vt:lpstr>Income</vt:lpstr>
      <vt:lpstr>Expenditure</vt:lpstr>
      <vt:lpstr>Expenditure</vt:lpstr>
      <vt:lpstr>PowerPoint Presentation</vt:lpstr>
      <vt:lpstr>Consultations</vt:lpstr>
      <vt:lpstr>Schools Financial Value Standard (SFVS)</vt:lpstr>
      <vt:lpstr>Schools Resource Management Self-Assessment Tool</vt:lpstr>
      <vt:lpstr>Any Questions? </vt:lpstr>
      <vt:lpstr>Chairs Forum Evolution</vt:lpstr>
      <vt:lpstr>Working Together with WC</vt:lpstr>
      <vt:lpstr>What else do you want from the WGA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Owner;sUE jIGGENS;WGA</dc:creator>
  <cp:lastModifiedBy>David Whewell</cp:lastModifiedBy>
  <cp:revision>252</cp:revision>
  <cp:lastPrinted>2019-11-09T07:20:20Z</cp:lastPrinted>
  <dcterms:created xsi:type="dcterms:W3CDTF">2011-05-24T06:47:27Z</dcterms:created>
  <dcterms:modified xsi:type="dcterms:W3CDTF">2021-03-08T17:26:13Z</dcterms:modified>
</cp:coreProperties>
</file>